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65" r:id="rId3"/>
    <p:sldId id="257" r:id="rId4"/>
    <p:sldId id="279" r:id="rId5"/>
    <p:sldId id="280" r:id="rId6"/>
    <p:sldId id="294" r:id="rId7"/>
    <p:sldId id="295" r:id="rId8"/>
    <p:sldId id="282" r:id="rId9"/>
    <p:sldId id="283" r:id="rId10"/>
    <p:sldId id="285" r:id="rId11"/>
    <p:sldId id="286" r:id="rId12"/>
    <p:sldId id="296" r:id="rId13"/>
    <p:sldId id="298" r:id="rId14"/>
    <p:sldId id="299" r:id="rId15"/>
    <p:sldId id="289" r:id="rId16"/>
    <p:sldId id="269" r:id="rId17"/>
    <p:sldId id="267" r:id="rId18"/>
    <p:sldId id="288" r:id="rId19"/>
    <p:sldId id="292" r:id="rId20"/>
    <p:sldId id="268" r:id="rId21"/>
    <p:sldId id="290" r:id="rId22"/>
    <p:sldId id="291" r:id="rId23"/>
    <p:sldId id="276" r:id="rId24"/>
    <p:sldId id="293" r:id="rId25"/>
    <p:sldId id="277" r:id="rId26"/>
    <p:sldId id="271" r:id="rId27"/>
    <p:sldId id="278"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A3"/>
    <a:srgbClr val="F482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155" autoAdjust="0"/>
  </p:normalViewPr>
  <p:slideViewPr>
    <p:cSldViewPr snapToGrid="0">
      <p:cViewPr varScale="1">
        <p:scale>
          <a:sx n="95" d="100"/>
          <a:sy n="95" d="100"/>
        </p:scale>
        <p:origin x="99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filesrv\EKT%20Shared%20Documents\ETAK\PRESENTATIONS\20160121_&#917;&#928;&#921;&#935;&#917;&#921;&#929;&#919;&#924;&#913;&#932;&#921;&#922;&#919;_&#913;&#925;&#913;&#922;&#913;&#923;&#933;&#936;&#919;_&#917;&#957;&#949;&#961;&#947;&#949;&#953;&#945;_&#928;&#949;&#961;&#953;&#946;&#945;&#955;&#955;&#959;&#957;\Eurostat\gba_nabsfin07%20(3).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rv\EKT%20Shared%20Documents\ETAK\PRESENTATIONS\20160121_&#917;&#928;&#921;&#935;&#917;&#921;&#929;&#919;&#924;&#913;&#932;&#921;&#922;&#919;_&#913;&#925;&#913;&#922;&#913;&#923;&#933;&#936;&#919;_&#917;&#957;&#949;&#961;&#947;&#949;&#953;&#945;_&#928;&#949;&#961;&#953;&#946;&#945;&#955;&#955;&#959;&#957;\Eurostat\gba_nabsfin07%20(3).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rv\EKT%20Shared%20Documents\ETAK\PRESENTATIONS\20160121_&#917;&#928;&#921;&#935;&#917;&#921;&#929;&#919;&#924;&#913;&#932;&#921;&#922;&#919;_&#913;&#925;&#913;&#922;&#913;&#923;&#933;&#936;&#919;_&#917;&#957;&#949;&#961;&#947;&#949;&#953;&#945;_&#928;&#949;&#961;&#953;&#946;&#945;&#955;&#955;&#959;&#957;\Eurostat\gba_nabsfin07%20(3).xls"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 </a:t>
            </a:r>
            <a:r>
              <a:rPr lang="el-GR" sz="1000" dirty="0"/>
              <a:t>κρατικού</a:t>
            </a:r>
            <a:r>
              <a:rPr lang="el-GR" sz="1000" baseline="0" dirty="0"/>
              <a:t> π/υ για Ε&amp;Α</a:t>
            </a:r>
            <a:endParaRPr lang="en-US" sz="1000" dirty="0"/>
          </a:p>
        </c:rich>
      </c:tx>
      <c:layout>
        <c:manualLayout>
          <c:xMode val="edge"/>
          <c:yMode val="edge"/>
          <c:x val="0.78291503229992931"/>
          <c:y val="1.46923769122986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0.23823647432675626"/>
          <c:y val="0.10356659528131887"/>
          <c:w val="0.70393336873165913"/>
          <c:h val="0.8681525166043319"/>
        </c:manualLayout>
      </c:layout>
      <c:barChart>
        <c:barDir val="bar"/>
        <c:grouping val="clustered"/>
        <c:varyColors val="0"/>
        <c:ser>
          <c:idx val="0"/>
          <c:order val="0"/>
          <c:spPr>
            <a:solidFill>
              <a:schemeClr val="bg1">
                <a:lumMod val="65000"/>
              </a:schemeClr>
            </a:solidFill>
            <a:ln>
              <a:noFill/>
            </a:ln>
            <a:effectLst/>
          </c:spPr>
          <c:invertIfNegative val="0"/>
          <c:dPt>
            <c:idx val="2"/>
            <c:invertIfNegative val="0"/>
            <c:bubble3D val="0"/>
            <c:spPr>
              <a:solidFill>
                <a:srgbClr val="C00000"/>
              </a:solidFill>
              <a:ln>
                <a:noFill/>
              </a:ln>
              <a:effectLst/>
            </c:spPr>
          </c:dPt>
          <c:dPt>
            <c:idx val="9"/>
            <c:invertIfNegative val="0"/>
            <c:bubble3D val="0"/>
            <c:spPr>
              <a:solidFill>
                <a:srgbClr val="FFC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Data!$A$48:$A$76</c:f>
              <c:strCache>
                <c:ptCount val="29"/>
                <c:pt idx="0">
                  <c:v>Bulgaria</c:v>
                </c:pt>
                <c:pt idx="1">
                  <c:v>Italy</c:v>
                </c:pt>
                <c:pt idx="2">
                  <c:v>Greece</c:v>
                </c:pt>
                <c:pt idx="3">
                  <c:v>Poland</c:v>
                </c:pt>
                <c:pt idx="4">
                  <c:v>Romania</c:v>
                </c:pt>
                <c:pt idx="5">
                  <c:v>Lithuania</c:v>
                </c:pt>
                <c:pt idx="6">
                  <c:v>United Kingdom</c:v>
                </c:pt>
                <c:pt idx="7">
                  <c:v>Slovakia</c:v>
                </c:pt>
                <c:pt idx="8">
                  <c:v>Latvia</c:v>
                </c:pt>
                <c:pt idx="9">
                  <c:v>EU28</c:v>
                </c:pt>
                <c:pt idx="10">
                  <c:v>Czech Republic</c:v>
                </c:pt>
                <c:pt idx="11">
                  <c:v>Austria</c:v>
                </c:pt>
                <c:pt idx="12">
                  <c:v>Spain</c:v>
                </c:pt>
                <c:pt idx="13">
                  <c:v>Portugal</c:v>
                </c:pt>
                <c:pt idx="14">
                  <c:v>Germany</c:v>
                </c:pt>
                <c:pt idx="15">
                  <c:v>Slovenia</c:v>
                </c:pt>
                <c:pt idx="16">
                  <c:v>Finland</c:v>
                </c:pt>
                <c:pt idx="17">
                  <c:v>Hungary</c:v>
                </c:pt>
                <c:pt idx="18">
                  <c:v>Belgium</c:v>
                </c:pt>
                <c:pt idx="19">
                  <c:v>France</c:v>
                </c:pt>
                <c:pt idx="20">
                  <c:v>Netherlands</c:v>
                </c:pt>
                <c:pt idx="21">
                  <c:v>Luxembourg</c:v>
                </c:pt>
                <c:pt idx="22">
                  <c:v>Denmark</c:v>
                </c:pt>
                <c:pt idx="23">
                  <c:v>Sweden</c:v>
                </c:pt>
                <c:pt idx="24">
                  <c:v>Ireland</c:v>
                </c:pt>
                <c:pt idx="25">
                  <c:v>Estonia</c:v>
                </c:pt>
                <c:pt idx="26">
                  <c:v>Cyprus</c:v>
                </c:pt>
                <c:pt idx="27">
                  <c:v>Croatia</c:v>
                </c:pt>
                <c:pt idx="28">
                  <c:v>Malta</c:v>
                </c:pt>
              </c:strCache>
            </c:strRef>
          </c:cat>
          <c:val>
            <c:numRef>
              <c:f>Data!$B$48:$B$76</c:f>
              <c:numCache>
                <c:formatCode>#,##0.00</c:formatCode>
                <c:ptCount val="29"/>
                <c:pt idx="0">
                  <c:v>6.75</c:v>
                </c:pt>
                <c:pt idx="1">
                  <c:v>5.87</c:v>
                </c:pt>
                <c:pt idx="2">
                  <c:v>4.62</c:v>
                </c:pt>
                <c:pt idx="3">
                  <c:v>3.43</c:v>
                </c:pt>
                <c:pt idx="4">
                  <c:v>3.36</c:v>
                </c:pt>
                <c:pt idx="5">
                  <c:v>2.99</c:v>
                </c:pt>
                <c:pt idx="6">
                  <c:v>2.99</c:v>
                </c:pt>
                <c:pt idx="7" formatCode="#,##0.0">
                  <c:v>2.1</c:v>
                </c:pt>
                <c:pt idx="8">
                  <c:v>2.09</c:v>
                </c:pt>
                <c:pt idx="9">
                  <c:v>1.99</c:v>
                </c:pt>
                <c:pt idx="10">
                  <c:v>1.89</c:v>
                </c:pt>
                <c:pt idx="11" formatCode="#,##0.0">
                  <c:v>1.8</c:v>
                </c:pt>
                <c:pt idx="12">
                  <c:v>1.76</c:v>
                </c:pt>
                <c:pt idx="13">
                  <c:v>1.73</c:v>
                </c:pt>
                <c:pt idx="14">
                  <c:v>1.71</c:v>
                </c:pt>
                <c:pt idx="15">
                  <c:v>1.54</c:v>
                </c:pt>
                <c:pt idx="16">
                  <c:v>1.39</c:v>
                </c:pt>
                <c:pt idx="17">
                  <c:v>1.25</c:v>
                </c:pt>
                <c:pt idx="18">
                  <c:v>1.05</c:v>
                </c:pt>
                <c:pt idx="19">
                  <c:v>0.85</c:v>
                </c:pt>
                <c:pt idx="20">
                  <c:v>0.51</c:v>
                </c:pt>
                <c:pt idx="21">
                  <c:v>0.47</c:v>
                </c:pt>
                <c:pt idx="22">
                  <c:v>0.39</c:v>
                </c:pt>
                <c:pt idx="23">
                  <c:v>0.35</c:v>
                </c:pt>
                <c:pt idx="24">
                  <c:v>0.28999999999999998</c:v>
                </c:pt>
                <c:pt idx="25" formatCode="#,##0.0">
                  <c:v>0.2</c:v>
                </c:pt>
                <c:pt idx="26" formatCode="#,##0.0">
                  <c:v>0.2</c:v>
                </c:pt>
                <c:pt idx="27">
                  <c:v>0.01</c:v>
                </c:pt>
                <c:pt idx="28" formatCode="#,##0">
                  <c:v>0</c:v>
                </c:pt>
              </c:numCache>
            </c:numRef>
          </c:val>
        </c:ser>
        <c:dLbls>
          <c:showLegendKey val="0"/>
          <c:showVal val="0"/>
          <c:showCatName val="0"/>
          <c:showSerName val="0"/>
          <c:showPercent val="0"/>
          <c:showBubbleSize val="0"/>
        </c:dLbls>
        <c:gapWidth val="182"/>
        <c:axId val="1492651152"/>
        <c:axId val="2121764432"/>
      </c:barChart>
      <c:catAx>
        <c:axId val="1492651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121764432"/>
        <c:crosses val="autoZero"/>
        <c:auto val="1"/>
        <c:lblAlgn val="ctr"/>
        <c:lblOffset val="100"/>
        <c:noMultiLvlLbl val="0"/>
      </c:catAx>
      <c:valAx>
        <c:axId val="2121764432"/>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492651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 </a:t>
            </a:r>
            <a:r>
              <a:rPr lang="el-GR" sz="1000" dirty="0"/>
              <a:t>κρατικού</a:t>
            </a:r>
            <a:r>
              <a:rPr lang="el-GR" sz="1000" baseline="0" dirty="0"/>
              <a:t> π/υ για Ε&amp;Α</a:t>
            </a:r>
            <a:endParaRPr lang="en-US" sz="1000" dirty="0"/>
          </a:p>
        </c:rich>
      </c:tx>
      <c:layout>
        <c:manualLayout>
          <c:xMode val="edge"/>
          <c:yMode val="edge"/>
          <c:x val="0.65566942740256473"/>
          <c:y val="9.834194290750624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chemeClr val="bg1">
                <a:lumMod val="65000"/>
              </a:schemeClr>
            </a:solidFill>
            <a:ln>
              <a:noFill/>
            </a:ln>
            <a:effectLst/>
          </c:spPr>
          <c:invertIfNegative val="0"/>
          <c:dPt>
            <c:idx val="2"/>
            <c:invertIfNegative val="0"/>
            <c:bubble3D val="0"/>
            <c:spPr>
              <a:solidFill>
                <a:schemeClr val="bg1">
                  <a:lumMod val="65000"/>
                </a:schemeClr>
              </a:solidFill>
              <a:ln>
                <a:noFill/>
              </a:ln>
              <a:effectLst/>
            </c:spPr>
          </c:dPt>
          <c:dPt>
            <c:idx val="9"/>
            <c:invertIfNegative val="0"/>
            <c:bubble3D val="0"/>
            <c:spPr>
              <a:solidFill>
                <a:schemeClr val="bg1">
                  <a:lumMod val="65000"/>
                </a:schemeClr>
              </a:solidFill>
              <a:ln>
                <a:noFill/>
              </a:ln>
              <a:effectLst/>
            </c:spPr>
          </c:dPt>
          <c:dPt>
            <c:idx val="13"/>
            <c:invertIfNegative val="0"/>
            <c:bubble3D val="0"/>
            <c:spPr>
              <a:solidFill>
                <a:srgbClr val="C00000"/>
              </a:solidFill>
              <a:ln>
                <a:noFill/>
              </a:ln>
              <a:effectLst/>
            </c:spPr>
          </c:dPt>
          <c:dPt>
            <c:idx val="14"/>
            <c:invertIfNegative val="0"/>
            <c:bubble3D val="0"/>
            <c:spPr>
              <a:solidFill>
                <a:srgbClr val="FFC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Data!$A$122:$A$150</c:f>
              <c:strCache>
                <c:ptCount val="29"/>
                <c:pt idx="0">
                  <c:v>Romania</c:v>
                </c:pt>
                <c:pt idx="1">
                  <c:v>Poland</c:v>
                </c:pt>
                <c:pt idx="2">
                  <c:v>Estonia</c:v>
                </c:pt>
                <c:pt idx="3">
                  <c:v>Latvia</c:v>
                </c:pt>
                <c:pt idx="4">
                  <c:v>Portugal</c:v>
                </c:pt>
                <c:pt idx="5">
                  <c:v>Slovenia</c:v>
                </c:pt>
                <c:pt idx="6">
                  <c:v>Slovakia</c:v>
                </c:pt>
                <c:pt idx="7">
                  <c:v>Spain</c:v>
                </c:pt>
                <c:pt idx="8">
                  <c:v>Hungary</c:v>
                </c:pt>
                <c:pt idx="9">
                  <c:v>Italy</c:v>
                </c:pt>
                <c:pt idx="10">
                  <c:v>Luxembourg</c:v>
                </c:pt>
                <c:pt idx="11">
                  <c:v>United Kingdom</c:v>
                </c:pt>
                <c:pt idx="12">
                  <c:v>Germany</c:v>
                </c:pt>
                <c:pt idx="13">
                  <c:v>Greece</c:v>
                </c:pt>
                <c:pt idx="14">
                  <c:v>EU28</c:v>
                </c:pt>
                <c:pt idx="15">
                  <c:v>Belgium</c:v>
                </c:pt>
                <c:pt idx="16">
                  <c:v>Czech Republic</c:v>
                </c:pt>
                <c:pt idx="17">
                  <c:v>Lithuania</c:v>
                </c:pt>
                <c:pt idx="18">
                  <c:v>Sweden</c:v>
                </c:pt>
                <c:pt idx="19">
                  <c:v>Austria</c:v>
                </c:pt>
                <c:pt idx="20">
                  <c:v>France</c:v>
                </c:pt>
                <c:pt idx="21">
                  <c:v>Denmark</c:v>
                </c:pt>
                <c:pt idx="22">
                  <c:v>Ireland</c:v>
                </c:pt>
                <c:pt idx="23">
                  <c:v>Finland</c:v>
                </c:pt>
                <c:pt idx="24">
                  <c:v>Cyprus</c:v>
                </c:pt>
                <c:pt idx="25">
                  <c:v>Bulgaria</c:v>
                </c:pt>
                <c:pt idx="26">
                  <c:v>Netherlands</c:v>
                </c:pt>
                <c:pt idx="27">
                  <c:v>Malta</c:v>
                </c:pt>
                <c:pt idx="28">
                  <c:v>Croatia</c:v>
                </c:pt>
              </c:strCache>
            </c:strRef>
          </c:cat>
          <c:val>
            <c:numRef>
              <c:f>Data!$B$122:$B$150</c:f>
              <c:numCache>
                <c:formatCode>#,##0.00</c:formatCode>
                <c:ptCount val="29"/>
                <c:pt idx="0">
                  <c:v>6.13</c:v>
                </c:pt>
                <c:pt idx="1">
                  <c:v>5.86</c:v>
                </c:pt>
                <c:pt idx="2">
                  <c:v>5.81</c:v>
                </c:pt>
                <c:pt idx="3">
                  <c:v>5.76</c:v>
                </c:pt>
                <c:pt idx="4">
                  <c:v>3.88</c:v>
                </c:pt>
                <c:pt idx="5">
                  <c:v>3.59</c:v>
                </c:pt>
                <c:pt idx="6">
                  <c:v>3.37</c:v>
                </c:pt>
                <c:pt idx="7">
                  <c:v>3.21</c:v>
                </c:pt>
                <c:pt idx="8">
                  <c:v>3.07</c:v>
                </c:pt>
                <c:pt idx="9" formatCode="#,##0.0">
                  <c:v>2.9</c:v>
                </c:pt>
                <c:pt idx="10">
                  <c:v>2.88</c:v>
                </c:pt>
                <c:pt idx="11">
                  <c:v>2.83</c:v>
                </c:pt>
                <c:pt idx="12">
                  <c:v>2.81</c:v>
                </c:pt>
                <c:pt idx="13">
                  <c:v>2.68</c:v>
                </c:pt>
                <c:pt idx="14">
                  <c:v>2.46</c:v>
                </c:pt>
                <c:pt idx="15">
                  <c:v>2.2400000000000002</c:v>
                </c:pt>
                <c:pt idx="16">
                  <c:v>2.0699999999999998</c:v>
                </c:pt>
                <c:pt idx="17">
                  <c:v>1.98</c:v>
                </c:pt>
                <c:pt idx="18">
                  <c:v>1.92</c:v>
                </c:pt>
                <c:pt idx="19">
                  <c:v>1.86</c:v>
                </c:pt>
                <c:pt idx="20">
                  <c:v>1.72</c:v>
                </c:pt>
                <c:pt idx="21">
                  <c:v>1.61</c:v>
                </c:pt>
                <c:pt idx="22">
                  <c:v>1.19</c:v>
                </c:pt>
                <c:pt idx="23">
                  <c:v>1.1499999999999999</c:v>
                </c:pt>
                <c:pt idx="24">
                  <c:v>0.74</c:v>
                </c:pt>
                <c:pt idx="25">
                  <c:v>0.56999999999999995</c:v>
                </c:pt>
                <c:pt idx="26">
                  <c:v>0.52</c:v>
                </c:pt>
                <c:pt idx="27" formatCode="#,##0.0">
                  <c:v>0.3</c:v>
                </c:pt>
                <c:pt idx="28">
                  <c:v>0.06</c:v>
                </c:pt>
              </c:numCache>
            </c:numRef>
          </c:val>
        </c:ser>
        <c:dLbls>
          <c:showLegendKey val="0"/>
          <c:showVal val="0"/>
          <c:showCatName val="0"/>
          <c:showSerName val="0"/>
          <c:showPercent val="0"/>
          <c:showBubbleSize val="0"/>
        </c:dLbls>
        <c:gapWidth val="182"/>
        <c:axId val="1697097696"/>
        <c:axId val="1697085728"/>
      </c:barChart>
      <c:catAx>
        <c:axId val="1697097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697085728"/>
        <c:crosses val="autoZero"/>
        <c:auto val="1"/>
        <c:lblAlgn val="ctr"/>
        <c:lblOffset val="100"/>
        <c:noMultiLvlLbl val="0"/>
      </c:catAx>
      <c:valAx>
        <c:axId val="1697085728"/>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697097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dirty="0"/>
              <a:t>% </a:t>
            </a:r>
            <a:r>
              <a:rPr lang="el-GR" sz="1000" dirty="0"/>
              <a:t>κρατικού</a:t>
            </a:r>
            <a:r>
              <a:rPr lang="el-GR" sz="1000" baseline="0" dirty="0"/>
              <a:t> π/υ για Ε&amp;Α</a:t>
            </a:r>
            <a:endParaRPr lang="en-US" sz="1000" dirty="0"/>
          </a:p>
        </c:rich>
      </c:tx>
      <c:layout>
        <c:manualLayout>
          <c:xMode val="edge"/>
          <c:yMode val="edge"/>
          <c:x val="0.78291503229992931"/>
          <c:y val="1.469237691229865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barChart>
        <c:barDir val="bar"/>
        <c:grouping val="clustered"/>
        <c:varyColors val="0"/>
        <c:ser>
          <c:idx val="0"/>
          <c:order val="0"/>
          <c:spPr>
            <a:solidFill>
              <a:schemeClr val="bg1">
                <a:lumMod val="65000"/>
              </a:schemeClr>
            </a:solidFill>
            <a:ln>
              <a:noFill/>
            </a:ln>
            <a:effectLst/>
          </c:spPr>
          <c:invertIfNegative val="0"/>
          <c:dPt>
            <c:idx val="2"/>
            <c:invertIfNegative val="0"/>
            <c:bubble3D val="0"/>
            <c:spPr>
              <a:solidFill>
                <a:schemeClr val="bg1">
                  <a:lumMod val="65000"/>
                </a:schemeClr>
              </a:solidFill>
              <a:ln>
                <a:noFill/>
              </a:ln>
              <a:effectLst/>
            </c:spPr>
          </c:dPt>
          <c:dPt>
            <c:idx val="7"/>
            <c:invertIfNegative val="0"/>
            <c:bubble3D val="0"/>
            <c:spPr>
              <a:solidFill>
                <a:srgbClr val="FFC000"/>
              </a:solidFill>
              <a:ln>
                <a:noFill/>
              </a:ln>
              <a:effectLst/>
            </c:spPr>
          </c:dPt>
          <c:dPt>
            <c:idx val="9"/>
            <c:invertIfNegative val="0"/>
            <c:bubble3D val="0"/>
            <c:spPr>
              <a:solidFill>
                <a:schemeClr val="bg1">
                  <a:lumMod val="65000"/>
                </a:schemeClr>
              </a:solidFill>
              <a:ln>
                <a:noFill/>
              </a:ln>
              <a:effectLst/>
            </c:spPr>
          </c:dPt>
          <c:dPt>
            <c:idx val="13"/>
            <c:invertIfNegative val="0"/>
            <c:bubble3D val="0"/>
            <c:spPr>
              <a:solidFill>
                <a:schemeClr val="bg1">
                  <a:lumMod val="65000"/>
                </a:schemeClr>
              </a:solidFill>
              <a:ln>
                <a:noFill/>
              </a:ln>
              <a:effectLst/>
            </c:spPr>
          </c:dPt>
          <c:dPt>
            <c:idx val="14"/>
            <c:invertIfNegative val="0"/>
            <c:bubble3D val="0"/>
            <c:spPr>
              <a:solidFill>
                <a:schemeClr val="bg1">
                  <a:lumMod val="65000"/>
                </a:schemeClr>
              </a:solidFill>
              <a:ln>
                <a:noFill/>
              </a:ln>
              <a:effectLst/>
            </c:spPr>
          </c:dPt>
          <c:dPt>
            <c:idx val="15"/>
            <c:invertIfNegative val="0"/>
            <c:bubble3D val="0"/>
            <c:spPr>
              <a:solidFill>
                <a:srgbClr val="C0000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Data!$A$196:$A$224</c:f>
              <c:strCache>
                <c:ptCount val="29"/>
                <c:pt idx="0">
                  <c:v>Hungary</c:v>
                </c:pt>
                <c:pt idx="1">
                  <c:v>Finland</c:v>
                </c:pt>
                <c:pt idx="2">
                  <c:v>Latvia</c:v>
                </c:pt>
                <c:pt idx="3">
                  <c:v>Romania</c:v>
                </c:pt>
                <c:pt idx="4">
                  <c:v>France</c:v>
                </c:pt>
                <c:pt idx="5">
                  <c:v>Germany</c:v>
                </c:pt>
                <c:pt idx="6">
                  <c:v>Sweden</c:v>
                </c:pt>
                <c:pt idx="7">
                  <c:v>EU28</c:v>
                </c:pt>
                <c:pt idx="8">
                  <c:v>Italy</c:v>
                </c:pt>
                <c:pt idx="9">
                  <c:v>Spain</c:v>
                </c:pt>
                <c:pt idx="10">
                  <c:v>Slovenia</c:v>
                </c:pt>
                <c:pt idx="11">
                  <c:v>Denmark</c:v>
                </c:pt>
                <c:pt idx="12">
                  <c:v>Czech Republic</c:v>
                </c:pt>
                <c:pt idx="13">
                  <c:v>Lithuania</c:v>
                </c:pt>
                <c:pt idx="14">
                  <c:v>Netherlands</c:v>
                </c:pt>
                <c:pt idx="15">
                  <c:v>Greece</c:v>
                </c:pt>
                <c:pt idx="16">
                  <c:v>United Kingdom</c:v>
                </c:pt>
                <c:pt idx="17">
                  <c:v>Portugal</c:v>
                </c:pt>
                <c:pt idx="18">
                  <c:v>Poland</c:v>
                </c:pt>
                <c:pt idx="19">
                  <c:v>Austria</c:v>
                </c:pt>
                <c:pt idx="20">
                  <c:v>Belgium</c:v>
                </c:pt>
                <c:pt idx="21">
                  <c:v>Slovakia</c:v>
                </c:pt>
                <c:pt idx="22">
                  <c:v>Estonia</c:v>
                </c:pt>
                <c:pt idx="23">
                  <c:v>Luxembourg</c:v>
                </c:pt>
                <c:pt idx="24">
                  <c:v>Ireland</c:v>
                </c:pt>
                <c:pt idx="25">
                  <c:v>Malta</c:v>
                </c:pt>
                <c:pt idx="26">
                  <c:v>Bulgaria</c:v>
                </c:pt>
                <c:pt idx="27">
                  <c:v>Croatia</c:v>
                </c:pt>
                <c:pt idx="28">
                  <c:v>Cyprus</c:v>
                </c:pt>
              </c:strCache>
            </c:strRef>
          </c:cat>
          <c:val>
            <c:numRef>
              <c:f>Data!$B$196:$B$224</c:f>
              <c:numCache>
                <c:formatCode>#,##0.00</c:formatCode>
                <c:ptCount val="29"/>
                <c:pt idx="0">
                  <c:v>8.99</c:v>
                </c:pt>
                <c:pt idx="1">
                  <c:v>8.99</c:v>
                </c:pt>
                <c:pt idx="2">
                  <c:v>8.64</c:v>
                </c:pt>
                <c:pt idx="3">
                  <c:v>7.86</c:v>
                </c:pt>
                <c:pt idx="4">
                  <c:v>5.84</c:v>
                </c:pt>
                <c:pt idx="5">
                  <c:v>5.14</c:v>
                </c:pt>
                <c:pt idx="6">
                  <c:v>4.2300000000000004</c:v>
                </c:pt>
                <c:pt idx="7" formatCode="#,##0.0">
                  <c:v>4.2</c:v>
                </c:pt>
                <c:pt idx="8">
                  <c:v>3.87</c:v>
                </c:pt>
                <c:pt idx="9">
                  <c:v>3.47</c:v>
                </c:pt>
                <c:pt idx="10" formatCode="#,##0.0">
                  <c:v>3.4</c:v>
                </c:pt>
                <c:pt idx="11">
                  <c:v>3.28</c:v>
                </c:pt>
                <c:pt idx="12">
                  <c:v>2.88</c:v>
                </c:pt>
                <c:pt idx="13">
                  <c:v>2.85</c:v>
                </c:pt>
                <c:pt idx="14">
                  <c:v>2.74</c:v>
                </c:pt>
                <c:pt idx="15">
                  <c:v>2.71</c:v>
                </c:pt>
                <c:pt idx="16">
                  <c:v>2.41</c:v>
                </c:pt>
                <c:pt idx="17">
                  <c:v>2.25</c:v>
                </c:pt>
                <c:pt idx="18">
                  <c:v>2.19</c:v>
                </c:pt>
                <c:pt idx="19">
                  <c:v>2.14</c:v>
                </c:pt>
                <c:pt idx="20">
                  <c:v>2.04</c:v>
                </c:pt>
                <c:pt idx="21">
                  <c:v>1.84</c:v>
                </c:pt>
                <c:pt idx="22">
                  <c:v>1.76</c:v>
                </c:pt>
                <c:pt idx="23">
                  <c:v>1.67</c:v>
                </c:pt>
                <c:pt idx="24" formatCode="#,##0.0">
                  <c:v>1.4</c:v>
                </c:pt>
                <c:pt idx="25">
                  <c:v>0.51</c:v>
                </c:pt>
                <c:pt idx="26">
                  <c:v>0.31</c:v>
                </c:pt>
                <c:pt idx="27" formatCode="#,##0">
                  <c:v>0</c:v>
                </c:pt>
                <c:pt idx="28" formatCode="#,##0">
                  <c:v>0</c:v>
                </c:pt>
              </c:numCache>
            </c:numRef>
          </c:val>
        </c:ser>
        <c:dLbls>
          <c:showLegendKey val="0"/>
          <c:showVal val="0"/>
          <c:showCatName val="0"/>
          <c:showSerName val="0"/>
          <c:showPercent val="0"/>
          <c:showBubbleSize val="0"/>
        </c:dLbls>
        <c:gapWidth val="182"/>
        <c:axId val="29062256"/>
        <c:axId val="29049744"/>
      </c:barChart>
      <c:catAx>
        <c:axId val="2906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9049744"/>
        <c:crosses val="autoZero"/>
        <c:auto val="1"/>
        <c:lblAlgn val="ctr"/>
        <c:lblOffset val="100"/>
        <c:noMultiLvlLbl val="0"/>
      </c:catAx>
      <c:valAx>
        <c:axId val="29049744"/>
        <c:scaling>
          <c:orientation val="minMax"/>
        </c:scaling>
        <c:delete val="0"/>
        <c:axPos val="t"/>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290622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0AA32-B0C2-448B-8B13-892E92B60F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2BACC687-DEA6-4C1E-8B62-66ECF7BA6C72}">
      <dgm:prSet phldrT="[Κείμενο]" custT="1"/>
      <dgm:spPr/>
      <dgm:t>
        <a:bodyPr/>
        <a:lstStyle/>
        <a:p>
          <a:r>
            <a:rPr lang="el-GR" sz="1400" b="1" i="0" u="none" dirty="0" smtClean="0"/>
            <a:t>Πράσινη ανάπτυξη </a:t>
          </a:r>
          <a:endParaRPr lang="el-GR" sz="1400" dirty="0"/>
        </a:p>
      </dgm:t>
    </dgm:pt>
    <dgm:pt modelId="{164BC39D-7728-4B6D-A611-E3A84674AABF}" type="parTrans" cxnId="{EF3B9381-02D2-4B12-B9B2-34D9B43255C0}">
      <dgm:prSet/>
      <dgm:spPr/>
      <dgm:t>
        <a:bodyPr/>
        <a:lstStyle/>
        <a:p>
          <a:endParaRPr lang="el-GR" sz="2800"/>
        </a:p>
      </dgm:t>
    </dgm:pt>
    <dgm:pt modelId="{9EE373B1-29BC-4ABB-B54A-F5089DAADD72}" type="sibTrans" cxnId="{EF3B9381-02D2-4B12-B9B2-34D9B43255C0}">
      <dgm:prSet/>
      <dgm:spPr/>
      <dgm:t>
        <a:bodyPr/>
        <a:lstStyle/>
        <a:p>
          <a:endParaRPr lang="el-GR" sz="2800"/>
        </a:p>
      </dgm:t>
    </dgm:pt>
    <dgm:pt modelId="{872C82C1-9D0A-41BD-BB2F-AA9F13D25509}">
      <dgm:prSet phldrT="[Κείμενο]" custT="1"/>
      <dgm:spPr/>
      <dgm:t>
        <a:bodyPr/>
        <a:lstStyle/>
        <a:p>
          <a:r>
            <a:rPr lang="el-GR" sz="1200" b="0" i="0" u="none" dirty="0" smtClean="0"/>
            <a:t>Ολοκληρωμένες πολιτικές για την προώθηση ενός βιώσιμου περιβαλλοντικού πλαισίου</a:t>
          </a:r>
          <a:endParaRPr lang="el-GR" sz="1200" dirty="0"/>
        </a:p>
      </dgm:t>
    </dgm:pt>
    <dgm:pt modelId="{E4BED85A-437C-46FF-8A96-6F9C17B18030}" type="parTrans" cxnId="{D8D419AA-96BE-40B8-B98E-C544C261A811}">
      <dgm:prSet/>
      <dgm:spPr/>
      <dgm:t>
        <a:bodyPr/>
        <a:lstStyle/>
        <a:p>
          <a:endParaRPr lang="el-GR" sz="2800"/>
        </a:p>
      </dgm:t>
    </dgm:pt>
    <dgm:pt modelId="{70DCDC8E-C9DA-4F92-9C4F-8521FD33B10B}" type="sibTrans" cxnId="{D8D419AA-96BE-40B8-B98E-C544C261A811}">
      <dgm:prSet/>
      <dgm:spPr/>
      <dgm:t>
        <a:bodyPr/>
        <a:lstStyle/>
        <a:p>
          <a:endParaRPr lang="el-GR" sz="2800"/>
        </a:p>
      </dgm:t>
    </dgm:pt>
    <dgm:pt modelId="{F4E38CC5-0AAC-49B2-9DF4-C6454A433928}">
      <dgm:prSet phldrT="[Κείμενο]" custT="1"/>
      <dgm:spPr/>
      <dgm:t>
        <a:bodyPr/>
        <a:lstStyle/>
        <a:p>
          <a:r>
            <a:rPr lang="el-GR" sz="1200" b="0" i="0" u="none" dirty="0" smtClean="0"/>
            <a:t>Περιβαλλοντικές καινοτομίες για τη βελτίωση της ποιότητας ζωής των κατοίκων της ΕΕ</a:t>
          </a:r>
          <a:endParaRPr lang="el-GR" sz="1200" dirty="0"/>
        </a:p>
      </dgm:t>
    </dgm:pt>
    <dgm:pt modelId="{F1BB828F-BD1A-4761-87B0-1AAAF0ABE345}" type="parTrans" cxnId="{45170635-DBFA-4934-BF74-F2104F4903AD}">
      <dgm:prSet/>
      <dgm:spPr/>
      <dgm:t>
        <a:bodyPr/>
        <a:lstStyle/>
        <a:p>
          <a:endParaRPr lang="el-GR" sz="2800"/>
        </a:p>
      </dgm:t>
    </dgm:pt>
    <dgm:pt modelId="{82096E51-8B2B-4F92-B9B2-816D0A880443}" type="sibTrans" cxnId="{45170635-DBFA-4934-BF74-F2104F4903AD}">
      <dgm:prSet/>
      <dgm:spPr/>
      <dgm:t>
        <a:bodyPr/>
        <a:lstStyle/>
        <a:p>
          <a:endParaRPr lang="el-GR" sz="2800"/>
        </a:p>
      </dgm:t>
    </dgm:pt>
    <dgm:pt modelId="{C790BF78-9DFE-4404-BB13-E1184D0513A1}">
      <dgm:prSet phldrT="[Κείμενο]" custT="1"/>
      <dgm:spPr/>
      <dgm:t>
        <a:bodyPr/>
        <a:lstStyle/>
        <a:p>
          <a:r>
            <a:rPr lang="el-GR" sz="1400" b="1" i="0" u="none" dirty="0" smtClean="0"/>
            <a:t>Προστασία της φύσης </a:t>
          </a:r>
          <a:endParaRPr lang="el-GR" sz="1400" dirty="0"/>
        </a:p>
      </dgm:t>
    </dgm:pt>
    <dgm:pt modelId="{1BA68F03-344E-4D6D-8B16-8778F1456FC9}" type="parTrans" cxnId="{081AC08A-D5B2-477C-809A-484092AEE641}">
      <dgm:prSet/>
      <dgm:spPr/>
      <dgm:t>
        <a:bodyPr/>
        <a:lstStyle/>
        <a:p>
          <a:endParaRPr lang="el-GR" sz="2800"/>
        </a:p>
      </dgm:t>
    </dgm:pt>
    <dgm:pt modelId="{ABAD5D28-52B4-4E2D-96C7-64070EF38E0E}" type="sibTrans" cxnId="{081AC08A-D5B2-477C-809A-484092AEE641}">
      <dgm:prSet/>
      <dgm:spPr/>
      <dgm:t>
        <a:bodyPr/>
        <a:lstStyle/>
        <a:p>
          <a:endParaRPr lang="el-GR" sz="2800"/>
        </a:p>
      </dgm:t>
    </dgm:pt>
    <dgm:pt modelId="{77F88F91-0974-43D4-849A-0EB0C43FE96B}">
      <dgm:prSet phldrT="[Κείμενο]" custT="1"/>
      <dgm:spPr/>
      <dgm:t>
        <a:bodyPr/>
        <a:lstStyle/>
        <a:p>
          <a:r>
            <a:rPr lang="el-GR" sz="1200" b="0" i="0" u="none" dirty="0" smtClean="0"/>
            <a:t>Κοινά περιβαλλοντικά πρότυπα για την προστασία των φυσικών πόρων</a:t>
          </a:r>
          <a:endParaRPr lang="el-GR" sz="1200" dirty="0"/>
        </a:p>
      </dgm:t>
    </dgm:pt>
    <dgm:pt modelId="{F61FA4E4-1F1A-43FA-8DC9-CA15F478CA84}" type="parTrans" cxnId="{89C6E35D-18FF-4077-894C-74C64F602B5D}">
      <dgm:prSet/>
      <dgm:spPr/>
      <dgm:t>
        <a:bodyPr/>
        <a:lstStyle/>
        <a:p>
          <a:endParaRPr lang="el-GR" sz="2800"/>
        </a:p>
      </dgm:t>
    </dgm:pt>
    <dgm:pt modelId="{16F3056E-CF44-446C-A798-C86C2D10B541}" type="sibTrans" cxnId="{89C6E35D-18FF-4077-894C-74C64F602B5D}">
      <dgm:prSet/>
      <dgm:spPr/>
      <dgm:t>
        <a:bodyPr/>
        <a:lstStyle/>
        <a:p>
          <a:endParaRPr lang="el-GR" sz="2800"/>
        </a:p>
      </dgm:t>
    </dgm:pt>
    <dgm:pt modelId="{36FAB33F-9851-4A3E-9AFD-F7AF88D78EE7}">
      <dgm:prSet phldrT="[Κείμενο]" custT="1"/>
      <dgm:spPr/>
      <dgm:t>
        <a:bodyPr/>
        <a:lstStyle/>
        <a:p>
          <a:r>
            <a:rPr lang="en-US" sz="1200" dirty="0" smtClean="0"/>
            <a:t>Natura 2000: 26.000 </a:t>
          </a:r>
          <a:r>
            <a:rPr lang="el-GR" sz="1200" dirty="0" smtClean="0"/>
            <a:t>προστατευόμενες φυσικές περιοχές – 20% της έκτασης της ΕΕ</a:t>
          </a:r>
          <a:endParaRPr lang="el-GR" sz="1200" dirty="0"/>
        </a:p>
      </dgm:t>
    </dgm:pt>
    <dgm:pt modelId="{698F3B34-ADAC-49C3-A7C5-2860319C459A}" type="parTrans" cxnId="{FDDF30EA-33FA-4DAE-979B-DEE4F3629DBC}">
      <dgm:prSet/>
      <dgm:spPr/>
      <dgm:t>
        <a:bodyPr/>
        <a:lstStyle/>
        <a:p>
          <a:endParaRPr lang="el-GR" sz="2800"/>
        </a:p>
      </dgm:t>
    </dgm:pt>
    <dgm:pt modelId="{95780685-3BDD-44D3-ADD6-962BEBBFD8D1}" type="sibTrans" cxnId="{FDDF30EA-33FA-4DAE-979B-DEE4F3629DBC}">
      <dgm:prSet/>
      <dgm:spPr/>
      <dgm:t>
        <a:bodyPr/>
        <a:lstStyle/>
        <a:p>
          <a:endParaRPr lang="el-GR" sz="2800"/>
        </a:p>
      </dgm:t>
    </dgm:pt>
    <dgm:pt modelId="{681DEF67-FBF9-40D0-8972-5874B15F10F3}">
      <dgm:prSet phldrT="[Κείμενο]" custT="1"/>
      <dgm:spPr/>
      <dgm:t>
        <a:bodyPr/>
        <a:lstStyle/>
        <a:p>
          <a:r>
            <a:rPr lang="el-GR" sz="1400" b="1" i="0" u="none" dirty="0" smtClean="0"/>
            <a:t>Διασφάλιση της υγείας και της ποιότητας ζωής των κατοίκων της ΕΕ - Στόχοι</a:t>
          </a:r>
          <a:endParaRPr lang="el-GR" sz="1400" dirty="0"/>
        </a:p>
      </dgm:t>
    </dgm:pt>
    <dgm:pt modelId="{A21769FD-48F2-4EED-ADBE-A4C6E73A9B03}" type="parTrans" cxnId="{6E1BBA26-085D-4814-B2DB-6F81338ECE9A}">
      <dgm:prSet/>
      <dgm:spPr/>
      <dgm:t>
        <a:bodyPr/>
        <a:lstStyle/>
        <a:p>
          <a:endParaRPr lang="el-GR" sz="2800"/>
        </a:p>
      </dgm:t>
    </dgm:pt>
    <dgm:pt modelId="{9EDD4BA9-DDAE-48B0-A738-8D596EC45415}" type="sibTrans" cxnId="{6E1BBA26-085D-4814-B2DB-6F81338ECE9A}">
      <dgm:prSet/>
      <dgm:spPr/>
      <dgm:t>
        <a:bodyPr/>
        <a:lstStyle/>
        <a:p>
          <a:endParaRPr lang="el-GR" sz="2800"/>
        </a:p>
      </dgm:t>
    </dgm:pt>
    <dgm:pt modelId="{645CC413-BB69-4790-83B3-98049FD417FF}">
      <dgm:prSet phldrT="[Κείμενο]" custT="1"/>
      <dgm:spPr/>
      <dgm:t>
        <a:bodyPr/>
        <a:lstStyle/>
        <a:p>
          <a:r>
            <a:rPr lang="el-GR" sz="1200" dirty="0" smtClean="0"/>
            <a:t>Να διασφαλίσει ασφαλή πόσιμα νερά και νερά κολύμβησης</a:t>
          </a:r>
          <a:endParaRPr lang="el-GR" sz="1200" dirty="0"/>
        </a:p>
      </dgm:t>
    </dgm:pt>
    <dgm:pt modelId="{94789BE7-E5CE-4AC2-AB75-59EBD338FAB5}" type="parTrans" cxnId="{2C226209-443C-4124-8069-795E4E01F89F}">
      <dgm:prSet/>
      <dgm:spPr/>
      <dgm:t>
        <a:bodyPr/>
        <a:lstStyle/>
        <a:p>
          <a:endParaRPr lang="el-GR" sz="2800"/>
        </a:p>
      </dgm:t>
    </dgm:pt>
    <dgm:pt modelId="{98FAB957-F6EB-4C8D-B62D-A165E69D1E9C}" type="sibTrans" cxnId="{2C226209-443C-4124-8069-795E4E01F89F}">
      <dgm:prSet/>
      <dgm:spPr/>
      <dgm:t>
        <a:bodyPr/>
        <a:lstStyle/>
        <a:p>
          <a:endParaRPr lang="el-GR" sz="2800"/>
        </a:p>
      </dgm:t>
    </dgm:pt>
    <dgm:pt modelId="{CEC5EAD9-C922-43B0-BC67-A01EAC352460}">
      <dgm:prSet phldrT="[Κείμενο]" custT="1"/>
      <dgm:spPr/>
      <dgm:t>
        <a:bodyPr/>
        <a:lstStyle/>
        <a:p>
          <a:r>
            <a:rPr lang="el-GR" sz="1200" b="0" i="0" u="none" dirty="0" smtClean="0"/>
            <a:t>Να βελτιώσει την ποιότητα του αέρα και να μειώσει τον θόρυβο</a:t>
          </a:r>
          <a:endParaRPr lang="el-GR" sz="1200" dirty="0"/>
        </a:p>
      </dgm:t>
    </dgm:pt>
    <dgm:pt modelId="{CADEF0CA-A92C-444E-BBBD-113A1C7352A0}" type="parTrans" cxnId="{C863AE2C-8ECE-4322-A1FD-90F8522C242B}">
      <dgm:prSet/>
      <dgm:spPr/>
      <dgm:t>
        <a:bodyPr/>
        <a:lstStyle/>
        <a:p>
          <a:endParaRPr lang="el-GR" sz="2800"/>
        </a:p>
      </dgm:t>
    </dgm:pt>
    <dgm:pt modelId="{F88670D7-D957-41AF-8F6D-30C4308E5BBF}" type="sibTrans" cxnId="{C863AE2C-8ECE-4322-A1FD-90F8522C242B}">
      <dgm:prSet/>
      <dgm:spPr/>
      <dgm:t>
        <a:bodyPr/>
        <a:lstStyle/>
        <a:p>
          <a:endParaRPr lang="el-GR" sz="2800"/>
        </a:p>
      </dgm:t>
    </dgm:pt>
    <dgm:pt modelId="{AFBFAE42-1664-4223-BF9B-B3AEA4CDDAFB}">
      <dgm:prSet phldrT="[Κείμενο]" custT="1"/>
      <dgm:spPr/>
      <dgm:t>
        <a:bodyPr/>
        <a:lstStyle/>
        <a:p>
          <a:r>
            <a:rPr lang="el-GR" sz="1400" b="1" i="0" u="none" dirty="0" smtClean="0"/>
            <a:t>Παγκόσμιες προκλήσεις - Μέτρα</a:t>
          </a:r>
          <a:endParaRPr lang="el-GR" sz="1400" dirty="0"/>
        </a:p>
      </dgm:t>
    </dgm:pt>
    <dgm:pt modelId="{F171D28E-98F4-4505-A31D-0A82ED25D254}" type="parTrans" cxnId="{0EF5F3F2-D6AB-40AE-A338-2F649B4BB732}">
      <dgm:prSet/>
      <dgm:spPr/>
      <dgm:t>
        <a:bodyPr/>
        <a:lstStyle/>
        <a:p>
          <a:endParaRPr lang="el-GR" sz="2800"/>
        </a:p>
      </dgm:t>
    </dgm:pt>
    <dgm:pt modelId="{1B7040AC-DA07-4CF2-AAF0-264C898CF2F2}" type="sibTrans" cxnId="{0EF5F3F2-D6AB-40AE-A338-2F649B4BB732}">
      <dgm:prSet/>
      <dgm:spPr/>
      <dgm:t>
        <a:bodyPr/>
        <a:lstStyle/>
        <a:p>
          <a:endParaRPr lang="el-GR" sz="2800"/>
        </a:p>
      </dgm:t>
    </dgm:pt>
    <dgm:pt modelId="{5E7291D9-A136-4BFA-9730-84304AD9B375}">
      <dgm:prSet phldrT="[Κείμενο]" custT="1"/>
      <dgm:spPr/>
      <dgm:t>
        <a:bodyPr/>
        <a:lstStyle/>
        <a:p>
          <a:r>
            <a:rPr lang="el-GR" sz="1200" b="0" i="0" u="none" dirty="0" smtClean="0"/>
            <a:t>Διατήρηση της ποιότητας του αέρα, των θαλασσών και άλλων υδάτινων πόρων</a:t>
          </a:r>
          <a:endParaRPr lang="el-GR" sz="1200" dirty="0"/>
        </a:p>
      </dgm:t>
    </dgm:pt>
    <dgm:pt modelId="{B29145F4-7FD0-4677-A346-01DA1AB59774}" type="parTrans" cxnId="{C857FAD7-24E0-440D-87C1-06F56A39898A}">
      <dgm:prSet/>
      <dgm:spPr/>
      <dgm:t>
        <a:bodyPr/>
        <a:lstStyle/>
        <a:p>
          <a:endParaRPr lang="el-GR" sz="2800"/>
        </a:p>
      </dgm:t>
    </dgm:pt>
    <dgm:pt modelId="{3602F6F9-31C7-40F1-90E3-FE5C853DEBD1}" type="sibTrans" cxnId="{C857FAD7-24E0-440D-87C1-06F56A39898A}">
      <dgm:prSet/>
      <dgm:spPr/>
      <dgm:t>
        <a:bodyPr/>
        <a:lstStyle/>
        <a:p>
          <a:endParaRPr lang="el-GR" sz="2800"/>
        </a:p>
      </dgm:t>
    </dgm:pt>
    <dgm:pt modelId="{28594FD4-21FC-41CD-B14A-2217A671FE74}">
      <dgm:prSet phldrT="[Κείμενο]" custT="1"/>
      <dgm:spPr/>
      <dgm:t>
        <a:bodyPr/>
        <a:lstStyle/>
        <a:p>
          <a:r>
            <a:rPr lang="el-GR" sz="1200" b="0" i="0" u="none" dirty="0" smtClean="0"/>
            <a:t>Βιώσιμη χρήση της γης και των οικοσυστημάτων</a:t>
          </a:r>
          <a:endParaRPr lang="el-GR" sz="1200" dirty="0"/>
        </a:p>
      </dgm:t>
    </dgm:pt>
    <dgm:pt modelId="{E1D693C3-C533-41F7-A920-13D77944A6CF}" type="parTrans" cxnId="{9573E83E-8BA8-4738-B3F5-E75D47A7B5D2}">
      <dgm:prSet/>
      <dgm:spPr/>
      <dgm:t>
        <a:bodyPr/>
        <a:lstStyle/>
        <a:p>
          <a:endParaRPr lang="el-GR" sz="2800"/>
        </a:p>
      </dgm:t>
    </dgm:pt>
    <dgm:pt modelId="{4F3ACF07-DEB1-4B20-A7CC-ECC68B87C166}" type="sibTrans" cxnId="{9573E83E-8BA8-4738-B3F5-E75D47A7B5D2}">
      <dgm:prSet/>
      <dgm:spPr/>
      <dgm:t>
        <a:bodyPr/>
        <a:lstStyle/>
        <a:p>
          <a:endParaRPr lang="el-GR" sz="2800"/>
        </a:p>
      </dgm:t>
    </dgm:pt>
    <dgm:pt modelId="{C548170B-D64A-4469-906F-F8857E08E24E}">
      <dgm:prSet phldrT="[Κείμενο]" custT="1"/>
      <dgm:spPr/>
      <dgm:t>
        <a:bodyPr/>
        <a:lstStyle/>
        <a:p>
          <a:r>
            <a:rPr lang="el-GR" sz="1200" b="0" i="0" u="none" dirty="0" smtClean="0"/>
            <a:t>Διατήρηση της κλιματικής αλλαγής σε </a:t>
          </a:r>
          <a:r>
            <a:rPr lang="el-GR" sz="1200" b="0" i="0" u="none" dirty="0" err="1" smtClean="0"/>
            <a:t>διαχειρίσιμα</a:t>
          </a:r>
          <a:r>
            <a:rPr lang="el-GR" sz="1200" b="0" i="0" u="none" dirty="0" smtClean="0"/>
            <a:t> επίπεδα</a:t>
          </a:r>
          <a:endParaRPr lang="el-GR" sz="1200" dirty="0"/>
        </a:p>
      </dgm:t>
    </dgm:pt>
    <dgm:pt modelId="{846D3AA7-D516-4DFB-A5D0-7EFA81428824}" type="parTrans" cxnId="{7A3202B4-2A57-45E2-B803-D1C44CFEB6A9}">
      <dgm:prSet/>
      <dgm:spPr/>
      <dgm:t>
        <a:bodyPr/>
        <a:lstStyle/>
        <a:p>
          <a:endParaRPr lang="el-GR" sz="2800"/>
        </a:p>
      </dgm:t>
    </dgm:pt>
    <dgm:pt modelId="{8083C1AB-191D-4C92-B58A-6C21CB234915}" type="sibTrans" cxnId="{7A3202B4-2A57-45E2-B803-D1C44CFEB6A9}">
      <dgm:prSet/>
      <dgm:spPr/>
      <dgm:t>
        <a:bodyPr/>
        <a:lstStyle/>
        <a:p>
          <a:endParaRPr lang="el-GR" sz="2800"/>
        </a:p>
      </dgm:t>
    </dgm:pt>
    <dgm:pt modelId="{0BE516F5-ECE2-4281-B20D-A4FF335B277A}">
      <dgm:prSet phldrT="[Κείμενο]" custT="1"/>
      <dgm:spPr/>
      <dgm:t>
        <a:bodyPr/>
        <a:lstStyle/>
        <a:p>
          <a:r>
            <a:rPr lang="el-GR" sz="1200" dirty="0" smtClean="0"/>
            <a:t>Ανταγωνιστικότερη Ευρώπη</a:t>
          </a:r>
          <a:endParaRPr lang="el-GR" sz="1200" dirty="0"/>
        </a:p>
      </dgm:t>
    </dgm:pt>
    <dgm:pt modelId="{D803CC02-39F6-4E18-969F-4C9CEB0B7CC7}" type="parTrans" cxnId="{07C395DB-78AE-4266-9FCC-55855E9DF163}">
      <dgm:prSet/>
      <dgm:spPr/>
      <dgm:t>
        <a:bodyPr/>
        <a:lstStyle/>
        <a:p>
          <a:endParaRPr lang="el-GR"/>
        </a:p>
      </dgm:t>
    </dgm:pt>
    <dgm:pt modelId="{BFA8EE2C-F224-4806-B73B-09911F05B307}" type="sibTrans" cxnId="{07C395DB-78AE-4266-9FCC-55855E9DF163}">
      <dgm:prSet/>
      <dgm:spPr/>
      <dgm:t>
        <a:bodyPr/>
        <a:lstStyle/>
        <a:p>
          <a:endParaRPr lang="el-GR"/>
        </a:p>
      </dgm:t>
    </dgm:pt>
    <dgm:pt modelId="{D89F5AFC-AA93-4ED9-9C8D-E5CE98DB647B}">
      <dgm:prSet phldrT="[Κείμενο]" custT="1"/>
      <dgm:spPr/>
      <dgm:t>
        <a:bodyPr/>
        <a:lstStyle/>
        <a:p>
          <a:r>
            <a:rPr lang="el-GR" sz="1200" dirty="0" smtClean="0"/>
            <a:t>Να μειώσει ή να εξαλείψει τις συνέπειες των βλαβερών χημικών ουσιών</a:t>
          </a:r>
          <a:endParaRPr lang="el-GR" sz="1200" dirty="0"/>
        </a:p>
      </dgm:t>
    </dgm:pt>
    <dgm:pt modelId="{E0453142-694D-44D2-9A7E-FF34B8AA7996}" type="parTrans" cxnId="{2612A880-CE64-4CB0-8DB8-A60F8AA9EA17}">
      <dgm:prSet/>
      <dgm:spPr/>
      <dgm:t>
        <a:bodyPr/>
        <a:lstStyle/>
        <a:p>
          <a:endParaRPr lang="el-GR"/>
        </a:p>
      </dgm:t>
    </dgm:pt>
    <dgm:pt modelId="{3AB010EF-256C-41A3-8F58-F2BFEFB00136}" type="sibTrans" cxnId="{2612A880-CE64-4CB0-8DB8-A60F8AA9EA17}">
      <dgm:prSet/>
      <dgm:spPr/>
      <dgm:t>
        <a:bodyPr/>
        <a:lstStyle/>
        <a:p>
          <a:endParaRPr lang="el-GR"/>
        </a:p>
      </dgm:t>
    </dgm:pt>
    <dgm:pt modelId="{EF22C306-7837-4E9B-95A2-0DAC1242B600}" type="pres">
      <dgm:prSet presAssocID="{81A0AA32-B0C2-448B-8B13-892E92B60F5F}" presName="linear" presStyleCnt="0">
        <dgm:presLayoutVars>
          <dgm:dir/>
          <dgm:animLvl val="lvl"/>
          <dgm:resizeHandles val="exact"/>
        </dgm:presLayoutVars>
      </dgm:prSet>
      <dgm:spPr/>
      <dgm:t>
        <a:bodyPr/>
        <a:lstStyle/>
        <a:p>
          <a:endParaRPr lang="el-GR"/>
        </a:p>
      </dgm:t>
    </dgm:pt>
    <dgm:pt modelId="{8E53942F-5EEB-488B-8F5C-9A27950F504B}" type="pres">
      <dgm:prSet presAssocID="{2BACC687-DEA6-4C1E-8B62-66ECF7BA6C72}" presName="parentLin" presStyleCnt="0"/>
      <dgm:spPr/>
    </dgm:pt>
    <dgm:pt modelId="{C06E6F6C-0A10-437A-82AB-B34C4B65AE66}" type="pres">
      <dgm:prSet presAssocID="{2BACC687-DEA6-4C1E-8B62-66ECF7BA6C72}" presName="parentLeftMargin" presStyleLbl="node1" presStyleIdx="0" presStyleCnt="4"/>
      <dgm:spPr/>
      <dgm:t>
        <a:bodyPr/>
        <a:lstStyle/>
        <a:p>
          <a:endParaRPr lang="el-GR"/>
        </a:p>
      </dgm:t>
    </dgm:pt>
    <dgm:pt modelId="{FF75FACB-4F50-49B9-967F-C4DE11BA138F}" type="pres">
      <dgm:prSet presAssocID="{2BACC687-DEA6-4C1E-8B62-66ECF7BA6C72}" presName="parentText" presStyleLbl="node1" presStyleIdx="0" presStyleCnt="4" custScaleX="94770">
        <dgm:presLayoutVars>
          <dgm:chMax val="0"/>
          <dgm:bulletEnabled val="1"/>
        </dgm:presLayoutVars>
      </dgm:prSet>
      <dgm:spPr/>
      <dgm:t>
        <a:bodyPr/>
        <a:lstStyle/>
        <a:p>
          <a:endParaRPr lang="el-GR"/>
        </a:p>
      </dgm:t>
    </dgm:pt>
    <dgm:pt modelId="{C0BE21F7-2FEF-4765-8A0C-C6132EDA3497}" type="pres">
      <dgm:prSet presAssocID="{2BACC687-DEA6-4C1E-8B62-66ECF7BA6C72}" presName="negativeSpace" presStyleCnt="0"/>
      <dgm:spPr/>
    </dgm:pt>
    <dgm:pt modelId="{17ACFFE9-4EE5-4B00-9463-16441C33CF4B}" type="pres">
      <dgm:prSet presAssocID="{2BACC687-DEA6-4C1E-8B62-66ECF7BA6C72}" presName="childText" presStyleLbl="conFgAcc1" presStyleIdx="0" presStyleCnt="4">
        <dgm:presLayoutVars>
          <dgm:bulletEnabled val="1"/>
        </dgm:presLayoutVars>
      </dgm:prSet>
      <dgm:spPr/>
      <dgm:t>
        <a:bodyPr/>
        <a:lstStyle/>
        <a:p>
          <a:endParaRPr lang="el-GR"/>
        </a:p>
      </dgm:t>
    </dgm:pt>
    <dgm:pt modelId="{03EC5F36-499C-4CA3-BF8B-A78885A2C7D6}" type="pres">
      <dgm:prSet presAssocID="{9EE373B1-29BC-4ABB-B54A-F5089DAADD72}" presName="spaceBetweenRectangles" presStyleCnt="0"/>
      <dgm:spPr/>
    </dgm:pt>
    <dgm:pt modelId="{52542871-62E8-400E-BA27-D28E9D32E330}" type="pres">
      <dgm:prSet presAssocID="{C790BF78-9DFE-4404-BB13-E1184D0513A1}" presName="parentLin" presStyleCnt="0"/>
      <dgm:spPr/>
    </dgm:pt>
    <dgm:pt modelId="{8CE945F4-52E8-4567-942F-5214E480E54B}" type="pres">
      <dgm:prSet presAssocID="{C790BF78-9DFE-4404-BB13-E1184D0513A1}" presName="parentLeftMargin" presStyleLbl="node1" presStyleIdx="0" presStyleCnt="4"/>
      <dgm:spPr/>
      <dgm:t>
        <a:bodyPr/>
        <a:lstStyle/>
        <a:p>
          <a:endParaRPr lang="el-GR"/>
        </a:p>
      </dgm:t>
    </dgm:pt>
    <dgm:pt modelId="{75D9B874-3ECB-4680-BA99-5CFDC28B6047}" type="pres">
      <dgm:prSet presAssocID="{C790BF78-9DFE-4404-BB13-E1184D0513A1}" presName="parentText" presStyleLbl="node1" presStyleIdx="1" presStyleCnt="4" custScaleX="105350">
        <dgm:presLayoutVars>
          <dgm:chMax val="0"/>
          <dgm:bulletEnabled val="1"/>
        </dgm:presLayoutVars>
      </dgm:prSet>
      <dgm:spPr/>
      <dgm:t>
        <a:bodyPr/>
        <a:lstStyle/>
        <a:p>
          <a:endParaRPr lang="el-GR"/>
        </a:p>
      </dgm:t>
    </dgm:pt>
    <dgm:pt modelId="{BE645F55-1600-4377-9E08-AD01D9075481}" type="pres">
      <dgm:prSet presAssocID="{C790BF78-9DFE-4404-BB13-E1184D0513A1}" presName="negativeSpace" presStyleCnt="0"/>
      <dgm:spPr/>
    </dgm:pt>
    <dgm:pt modelId="{1391E4F3-5E21-4172-AFE2-FD5F27367AAC}" type="pres">
      <dgm:prSet presAssocID="{C790BF78-9DFE-4404-BB13-E1184D0513A1}" presName="childText" presStyleLbl="conFgAcc1" presStyleIdx="1" presStyleCnt="4">
        <dgm:presLayoutVars>
          <dgm:bulletEnabled val="1"/>
        </dgm:presLayoutVars>
      </dgm:prSet>
      <dgm:spPr/>
      <dgm:t>
        <a:bodyPr/>
        <a:lstStyle/>
        <a:p>
          <a:endParaRPr lang="el-GR"/>
        </a:p>
      </dgm:t>
    </dgm:pt>
    <dgm:pt modelId="{F9F889AA-C75B-4CDE-ACB8-75DF93985124}" type="pres">
      <dgm:prSet presAssocID="{ABAD5D28-52B4-4E2D-96C7-64070EF38E0E}" presName="spaceBetweenRectangles" presStyleCnt="0"/>
      <dgm:spPr/>
    </dgm:pt>
    <dgm:pt modelId="{92B654D0-2BAE-4D74-A8E4-38CE5ECA34B7}" type="pres">
      <dgm:prSet presAssocID="{681DEF67-FBF9-40D0-8972-5874B15F10F3}" presName="parentLin" presStyleCnt="0"/>
      <dgm:spPr/>
    </dgm:pt>
    <dgm:pt modelId="{3B0A7CC7-2B4F-48E1-94F3-02E5FADA26C5}" type="pres">
      <dgm:prSet presAssocID="{681DEF67-FBF9-40D0-8972-5874B15F10F3}" presName="parentLeftMargin" presStyleLbl="node1" presStyleIdx="1" presStyleCnt="4"/>
      <dgm:spPr/>
      <dgm:t>
        <a:bodyPr/>
        <a:lstStyle/>
        <a:p>
          <a:endParaRPr lang="el-GR"/>
        </a:p>
      </dgm:t>
    </dgm:pt>
    <dgm:pt modelId="{0EEEF173-55CA-4259-BAC5-52D1E5B83AF8}" type="pres">
      <dgm:prSet presAssocID="{681DEF67-FBF9-40D0-8972-5874B15F10F3}" presName="parentText" presStyleLbl="node1" presStyleIdx="2" presStyleCnt="4" custScaleX="114118">
        <dgm:presLayoutVars>
          <dgm:chMax val="0"/>
          <dgm:bulletEnabled val="1"/>
        </dgm:presLayoutVars>
      </dgm:prSet>
      <dgm:spPr/>
      <dgm:t>
        <a:bodyPr/>
        <a:lstStyle/>
        <a:p>
          <a:endParaRPr lang="el-GR"/>
        </a:p>
      </dgm:t>
    </dgm:pt>
    <dgm:pt modelId="{79165DE0-1543-4BFA-A562-819EC20D0235}" type="pres">
      <dgm:prSet presAssocID="{681DEF67-FBF9-40D0-8972-5874B15F10F3}" presName="negativeSpace" presStyleCnt="0"/>
      <dgm:spPr/>
    </dgm:pt>
    <dgm:pt modelId="{E011E9DC-F16E-4036-926F-3830F1B25168}" type="pres">
      <dgm:prSet presAssocID="{681DEF67-FBF9-40D0-8972-5874B15F10F3}" presName="childText" presStyleLbl="conFgAcc1" presStyleIdx="2" presStyleCnt="4">
        <dgm:presLayoutVars>
          <dgm:bulletEnabled val="1"/>
        </dgm:presLayoutVars>
      </dgm:prSet>
      <dgm:spPr/>
      <dgm:t>
        <a:bodyPr/>
        <a:lstStyle/>
        <a:p>
          <a:endParaRPr lang="el-GR"/>
        </a:p>
      </dgm:t>
    </dgm:pt>
    <dgm:pt modelId="{3D2B3A84-002C-438E-9923-F7F22A959CCC}" type="pres">
      <dgm:prSet presAssocID="{9EDD4BA9-DDAE-48B0-A738-8D596EC45415}" presName="spaceBetweenRectangles" presStyleCnt="0"/>
      <dgm:spPr/>
    </dgm:pt>
    <dgm:pt modelId="{B63CCD4C-5A58-4A65-B515-F5F0C2EECEFC}" type="pres">
      <dgm:prSet presAssocID="{AFBFAE42-1664-4223-BF9B-B3AEA4CDDAFB}" presName="parentLin" presStyleCnt="0"/>
      <dgm:spPr/>
    </dgm:pt>
    <dgm:pt modelId="{9637AE56-A9FD-4302-A88B-2554581BA538}" type="pres">
      <dgm:prSet presAssocID="{AFBFAE42-1664-4223-BF9B-B3AEA4CDDAFB}" presName="parentLeftMargin" presStyleLbl="node1" presStyleIdx="2" presStyleCnt="4"/>
      <dgm:spPr/>
      <dgm:t>
        <a:bodyPr/>
        <a:lstStyle/>
        <a:p>
          <a:endParaRPr lang="el-GR"/>
        </a:p>
      </dgm:t>
    </dgm:pt>
    <dgm:pt modelId="{F308CF85-6E47-4F29-81C2-925AF122F4E8}" type="pres">
      <dgm:prSet presAssocID="{AFBFAE42-1664-4223-BF9B-B3AEA4CDDAFB}" presName="parentText" presStyleLbl="node1" presStyleIdx="3" presStyleCnt="4" custScaleX="128806">
        <dgm:presLayoutVars>
          <dgm:chMax val="0"/>
          <dgm:bulletEnabled val="1"/>
        </dgm:presLayoutVars>
      </dgm:prSet>
      <dgm:spPr/>
      <dgm:t>
        <a:bodyPr/>
        <a:lstStyle/>
        <a:p>
          <a:endParaRPr lang="el-GR"/>
        </a:p>
      </dgm:t>
    </dgm:pt>
    <dgm:pt modelId="{17223820-20B3-4EA6-9B71-EBDECDBF50C0}" type="pres">
      <dgm:prSet presAssocID="{AFBFAE42-1664-4223-BF9B-B3AEA4CDDAFB}" presName="negativeSpace" presStyleCnt="0"/>
      <dgm:spPr/>
    </dgm:pt>
    <dgm:pt modelId="{8BA84FCC-95D7-469F-BCFB-D2673DAE90BE}" type="pres">
      <dgm:prSet presAssocID="{AFBFAE42-1664-4223-BF9B-B3AEA4CDDAFB}" presName="childText" presStyleLbl="conFgAcc1" presStyleIdx="3" presStyleCnt="4">
        <dgm:presLayoutVars>
          <dgm:bulletEnabled val="1"/>
        </dgm:presLayoutVars>
      </dgm:prSet>
      <dgm:spPr/>
      <dgm:t>
        <a:bodyPr/>
        <a:lstStyle/>
        <a:p>
          <a:endParaRPr lang="el-GR"/>
        </a:p>
      </dgm:t>
    </dgm:pt>
  </dgm:ptLst>
  <dgm:cxnLst>
    <dgm:cxn modelId="{A2531025-8012-42C4-A001-38A6150B825E}" type="presOf" srcId="{F4E38CC5-0AAC-49B2-9DF4-C6454A433928}" destId="{17ACFFE9-4EE5-4B00-9463-16441C33CF4B}" srcOrd="0" destOrd="1" presId="urn:microsoft.com/office/officeart/2005/8/layout/list1"/>
    <dgm:cxn modelId="{89C6E35D-18FF-4077-894C-74C64F602B5D}" srcId="{C790BF78-9DFE-4404-BB13-E1184D0513A1}" destId="{77F88F91-0974-43D4-849A-0EB0C43FE96B}" srcOrd="0" destOrd="0" parTransId="{F61FA4E4-1F1A-43FA-8DC9-CA15F478CA84}" sibTransId="{16F3056E-CF44-446C-A798-C86C2D10B541}"/>
    <dgm:cxn modelId="{2154E894-A4A4-49F8-BAE4-FDA85BF44DD1}" type="presOf" srcId="{77F88F91-0974-43D4-849A-0EB0C43FE96B}" destId="{1391E4F3-5E21-4172-AFE2-FD5F27367AAC}" srcOrd="0" destOrd="0" presId="urn:microsoft.com/office/officeart/2005/8/layout/list1"/>
    <dgm:cxn modelId="{ED25B823-7B21-40D1-9E44-140117B33972}" type="presOf" srcId="{28594FD4-21FC-41CD-B14A-2217A671FE74}" destId="{8BA84FCC-95D7-469F-BCFB-D2673DAE90BE}" srcOrd="0" destOrd="1" presId="urn:microsoft.com/office/officeart/2005/8/layout/list1"/>
    <dgm:cxn modelId="{1897CEEE-B6BD-4A1D-A337-88BD4CC7E25A}" type="presOf" srcId="{C790BF78-9DFE-4404-BB13-E1184D0513A1}" destId="{8CE945F4-52E8-4567-942F-5214E480E54B}" srcOrd="0" destOrd="0" presId="urn:microsoft.com/office/officeart/2005/8/layout/list1"/>
    <dgm:cxn modelId="{778F1EBF-C60A-4AF9-A0D1-BBB742526F20}" type="presOf" srcId="{0BE516F5-ECE2-4281-B20D-A4FF335B277A}" destId="{17ACFFE9-4EE5-4B00-9463-16441C33CF4B}" srcOrd="0" destOrd="2" presId="urn:microsoft.com/office/officeart/2005/8/layout/list1"/>
    <dgm:cxn modelId="{E075E1CF-9462-47D1-9A49-E973654BB083}" type="presOf" srcId="{681DEF67-FBF9-40D0-8972-5874B15F10F3}" destId="{0EEEF173-55CA-4259-BAC5-52D1E5B83AF8}" srcOrd="1" destOrd="0" presId="urn:microsoft.com/office/officeart/2005/8/layout/list1"/>
    <dgm:cxn modelId="{18975576-307E-41E0-A0AA-1C635D24D4E9}" type="presOf" srcId="{872C82C1-9D0A-41BD-BB2F-AA9F13D25509}" destId="{17ACFFE9-4EE5-4B00-9463-16441C33CF4B}" srcOrd="0" destOrd="0" presId="urn:microsoft.com/office/officeart/2005/8/layout/list1"/>
    <dgm:cxn modelId="{6E1BBA26-085D-4814-B2DB-6F81338ECE9A}" srcId="{81A0AA32-B0C2-448B-8B13-892E92B60F5F}" destId="{681DEF67-FBF9-40D0-8972-5874B15F10F3}" srcOrd="2" destOrd="0" parTransId="{A21769FD-48F2-4EED-ADBE-A4C6E73A9B03}" sibTransId="{9EDD4BA9-DDAE-48B0-A738-8D596EC45415}"/>
    <dgm:cxn modelId="{0F52B72D-DBE4-43C3-B136-359CA578642F}" type="presOf" srcId="{2BACC687-DEA6-4C1E-8B62-66ECF7BA6C72}" destId="{FF75FACB-4F50-49B9-967F-C4DE11BA138F}" srcOrd="1" destOrd="0" presId="urn:microsoft.com/office/officeart/2005/8/layout/list1"/>
    <dgm:cxn modelId="{07C395DB-78AE-4266-9FCC-55855E9DF163}" srcId="{2BACC687-DEA6-4C1E-8B62-66ECF7BA6C72}" destId="{0BE516F5-ECE2-4281-B20D-A4FF335B277A}" srcOrd="2" destOrd="0" parTransId="{D803CC02-39F6-4E18-969F-4C9CEB0B7CC7}" sibTransId="{BFA8EE2C-F224-4806-B73B-09911F05B307}"/>
    <dgm:cxn modelId="{F9FBCFD0-B7BD-4A59-92F6-21FD8CCDD7B9}" type="presOf" srcId="{645CC413-BB69-4790-83B3-98049FD417FF}" destId="{E011E9DC-F16E-4036-926F-3830F1B25168}" srcOrd="0" destOrd="0" presId="urn:microsoft.com/office/officeart/2005/8/layout/list1"/>
    <dgm:cxn modelId="{2612A880-CE64-4CB0-8DB8-A60F8AA9EA17}" srcId="{681DEF67-FBF9-40D0-8972-5874B15F10F3}" destId="{D89F5AFC-AA93-4ED9-9C8D-E5CE98DB647B}" srcOrd="2" destOrd="0" parTransId="{E0453142-694D-44D2-9A7E-FF34B8AA7996}" sibTransId="{3AB010EF-256C-41A3-8F58-F2BFEFB00136}"/>
    <dgm:cxn modelId="{0EF5F3F2-D6AB-40AE-A338-2F649B4BB732}" srcId="{81A0AA32-B0C2-448B-8B13-892E92B60F5F}" destId="{AFBFAE42-1664-4223-BF9B-B3AEA4CDDAFB}" srcOrd="3" destOrd="0" parTransId="{F171D28E-98F4-4505-A31D-0A82ED25D254}" sibTransId="{1B7040AC-DA07-4CF2-AAF0-264C898CF2F2}"/>
    <dgm:cxn modelId="{FDDF30EA-33FA-4DAE-979B-DEE4F3629DBC}" srcId="{C790BF78-9DFE-4404-BB13-E1184D0513A1}" destId="{36FAB33F-9851-4A3E-9AFD-F7AF88D78EE7}" srcOrd="1" destOrd="0" parTransId="{698F3B34-ADAC-49C3-A7C5-2860319C459A}" sibTransId="{95780685-3BDD-44D3-ADD6-962BEBBFD8D1}"/>
    <dgm:cxn modelId="{C857FAD7-24E0-440D-87C1-06F56A39898A}" srcId="{AFBFAE42-1664-4223-BF9B-B3AEA4CDDAFB}" destId="{5E7291D9-A136-4BFA-9730-84304AD9B375}" srcOrd="0" destOrd="0" parTransId="{B29145F4-7FD0-4677-A346-01DA1AB59774}" sibTransId="{3602F6F9-31C7-40F1-90E3-FE5C853DEBD1}"/>
    <dgm:cxn modelId="{7A3202B4-2A57-45E2-B803-D1C44CFEB6A9}" srcId="{AFBFAE42-1664-4223-BF9B-B3AEA4CDDAFB}" destId="{C548170B-D64A-4469-906F-F8857E08E24E}" srcOrd="2" destOrd="0" parTransId="{846D3AA7-D516-4DFB-A5D0-7EFA81428824}" sibTransId="{8083C1AB-191D-4C92-B58A-6C21CB234915}"/>
    <dgm:cxn modelId="{AD7AA099-188C-4BE6-A7B9-A42C91A40E81}" type="presOf" srcId="{681DEF67-FBF9-40D0-8972-5874B15F10F3}" destId="{3B0A7CC7-2B4F-48E1-94F3-02E5FADA26C5}" srcOrd="0" destOrd="0" presId="urn:microsoft.com/office/officeart/2005/8/layout/list1"/>
    <dgm:cxn modelId="{E3BE2A2F-8CDD-413D-A82E-048ACFE31751}" type="presOf" srcId="{C790BF78-9DFE-4404-BB13-E1184D0513A1}" destId="{75D9B874-3ECB-4680-BA99-5CFDC28B6047}" srcOrd="1" destOrd="0" presId="urn:microsoft.com/office/officeart/2005/8/layout/list1"/>
    <dgm:cxn modelId="{6972603B-1B8E-4D53-94AE-41F9CCF4E764}" type="presOf" srcId="{36FAB33F-9851-4A3E-9AFD-F7AF88D78EE7}" destId="{1391E4F3-5E21-4172-AFE2-FD5F27367AAC}" srcOrd="0" destOrd="1" presId="urn:microsoft.com/office/officeart/2005/8/layout/list1"/>
    <dgm:cxn modelId="{C863AE2C-8ECE-4322-A1FD-90F8522C242B}" srcId="{681DEF67-FBF9-40D0-8972-5874B15F10F3}" destId="{CEC5EAD9-C922-43B0-BC67-A01EAC352460}" srcOrd="1" destOrd="0" parTransId="{CADEF0CA-A92C-444E-BBBD-113A1C7352A0}" sibTransId="{F88670D7-D957-41AF-8F6D-30C4308E5BBF}"/>
    <dgm:cxn modelId="{EF3B9381-02D2-4B12-B9B2-34D9B43255C0}" srcId="{81A0AA32-B0C2-448B-8B13-892E92B60F5F}" destId="{2BACC687-DEA6-4C1E-8B62-66ECF7BA6C72}" srcOrd="0" destOrd="0" parTransId="{164BC39D-7728-4B6D-A611-E3A84674AABF}" sibTransId="{9EE373B1-29BC-4ABB-B54A-F5089DAADD72}"/>
    <dgm:cxn modelId="{C2AF2632-50A2-48A9-87CA-1ECEA901C44B}" type="presOf" srcId="{2BACC687-DEA6-4C1E-8B62-66ECF7BA6C72}" destId="{C06E6F6C-0A10-437A-82AB-B34C4B65AE66}" srcOrd="0" destOrd="0" presId="urn:microsoft.com/office/officeart/2005/8/layout/list1"/>
    <dgm:cxn modelId="{B9008B15-2419-4749-9513-44542394260B}" type="presOf" srcId="{C548170B-D64A-4469-906F-F8857E08E24E}" destId="{8BA84FCC-95D7-469F-BCFB-D2673DAE90BE}" srcOrd="0" destOrd="2" presId="urn:microsoft.com/office/officeart/2005/8/layout/list1"/>
    <dgm:cxn modelId="{67E1AA01-58D8-4A30-A1EE-2F35152666E0}" type="presOf" srcId="{AFBFAE42-1664-4223-BF9B-B3AEA4CDDAFB}" destId="{9637AE56-A9FD-4302-A88B-2554581BA538}" srcOrd="0" destOrd="0" presId="urn:microsoft.com/office/officeart/2005/8/layout/list1"/>
    <dgm:cxn modelId="{3143812E-DFD8-4946-83CD-D6BB24F832E1}" type="presOf" srcId="{5E7291D9-A136-4BFA-9730-84304AD9B375}" destId="{8BA84FCC-95D7-469F-BCFB-D2673DAE90BE}" srcOrd="0" destOrd="0" presId="urn:microsoft.com/office/officeart/2005/8/layout/list1"/>
    <dgm:cxn modelId="{4F4E55A7-C244-4CAD-9DB4-24FD2BA18853}" type="presOf" srcId="{81A0AA32-B0C2-448B-8B13-892E92B60F5F}" destId="{EF22C306-7837-4E9B-95A2-0DAC1242B600}" srcOrd="0" destOrd="0" presId="urn:microsoft.com/office/officeart/2005/8/layout/list1"/>
    <dgm:cxn modelId="{DDF96023-A3B5-4859-B4E3-1F48BE47DC6E}" type="presOf" srcId="{AFBFAE42-1664-4223-BF9B-B3AEA4CDDAFB}" destId="{F308CF85-6E47-4F29-81C2-925AF122F4E8}" srcOrd="1" destOrd="0" presId="urn:microsoft.com/office/officeart/2005/8/layout/list1"/>
    <dgm:cxn modelId="{45170635-DBFA-4934-BF74-F2104F4903AD}" srcId="{2BACC687-DEA6-4C1E-8B62-66ECF7BA6C72}" destId="{F4E38CC5-0AAC-49B2-9DF4-C6454A433928}" srcOrd="1" destOrd="0" parTransId="{F1BB828F-BD1A-4761-87B0-1AAAF0ABE345}" sibTransId="{82096E51-8B2B-4F92-B9B2-816D0A880443}"/>
    <dgm:cxn modelId="{C7DE4048-E6A2-4B19-804D-9419EB39E685}" type="presOf" srcId="{D89F5AFC-AA93-4ED9-9C8D-E5CE98DB647B}" destId="{E011E9DC-F16E-4036-926F-3830F1B25168}" srcOrd="0" destOrd="2" presId="urn:microsoft.com/office/officeart/2005/8/layout/list1"/>
    <dgm:cxn modelId="{081AC08A-D5B2-477C-809A-484092AEE641}" srcId="{81A0AA32-B0C2-448B-8B13-892E92B60F5F}" destId="{C790BF78-9DFE-4404-BB13-E1184D0513A1}" srcOrd="1" destOrd="0" parTransId="{1BA68F03-344E-4D6D-8B16-8778F1456FC9}" sibTransId="{ABAD5D28-52B4-4E2D-96C7-64070EF38E0E}"/>
    <dgm:cxn modelId="{2C226209-443C-4124-8069-795E4E01F89F}" srcId="{681DEF67-FBF9-40D0-8972-5874B15F10F3}" destId="{645CC413-BB69-4790-83B3-98049FD417FF}" srcOrd="0" destOrd="0" parTransId="{94789BE7-E5CE-4AC2-AB75-59EBD338FAB5}" sibTransId="{98FAB957-F6EB-4C8D-B62D-A165E69D1E9C}"/>
    <dgm:cxn modelId="{D47DDD71-039D-42C4-AAFB-40DCBBF06503}" type="presOf" srcId="{CEC5EAD9-C922-43B0-BC67-A01EAC352460}" destId="{E011E9DC-F16E-4036-926F-3830F1B25168}" srcOrd="0" destOrd="1" presId="urn:microsoft.com/office/officeart/2005/8/layout/list1"/>
    <dgm:cxn modelId="{D8D419AA-96BE-40B8-B98E-C544C261A811}" srcId="{2BACC687-DEA6-4C1E-8B62-66ECF7BA6C72}" destId="{872C82C1-9D0A-41BD-BB2F-AA9F13D25509}" srcOrd="0" destOrd="0" parTransId="{E4BED85A-437C-46FF-8A96-6F9C17B18030}" sibTransId="{70DCDC8E-C9DA-4F92-9C4F-8521FD33B10B}"/>
    <dgm:cxn modelId="{9573E83E-8BA8-4738-B3F5-E75D47A7B5D2}" srcId="{AFBFAE42-1664-4223-BF9B-B3AEA4CDDAFB}" destId="{28594FD4-21FC-41CD-B14A-2217A671FE74}" srcOrd="1" destOrd="0" parTransId="{E1D693C3-C533-41F7-A920-13D77944A6CF}" sibTransId="{4F3ACF07-DEB1-4B20-A7CC-ECC68B87C166}"/>
    <dgm:cxn modelId="{BE3D13A5-F289-4C60-A5D5-3669F4B76C69}" type="presParOf" srcId="{EF22C306-7837-4E9B-95A2-0DAC1242B600}" destId="{8E53942F-5EEB-488B-8F5C-9A27950F504B}" srcOrd="0" destOrd="0" presId="urn:microsoft.com/office/officeart/2005/8/layout/list1"/>
    <dgm:cxn modelId="{3C267F74-F6DE-4BF0-8F2B-B27C39CFF04A}" type="presParOf" srcId="{8E53942F-5EEB-488B-8F5C-9A27950F504B}" destId="{C06E6F6C-0A10-437A-82AB-B34C4B65AE66}" srcOrd="0" destOrd="0" presId="urn:microsoft.com/office/officeart/2005/8/layout/list1"/>
    <dgm:cxn modelId="{7D42496C-95B6-4A76-A0CB-2DE9DB3A4232}" type="presParOf" srcId="{8E53942F-5EEB-488B-8F5C-9A27950F504B}" destId="{FF75FACB-4F50-49B9-967F-C4DE11BA138F}" srcOrd="1" destOrd="0" presId="urn:microsoft.com/office/officeart/2005/8/layout/list1"/>
    <dgm:cxn modelId="{082D07F4-285C-44C5-A47C-E5CA028819E3}" type="presParOf" srcId="{EF22C306-7837-4E9B-95A2-0DAC1242B600}" destId="{C0BE21F7-2FEF-4765-8A0C-C6132EDA3497}" srcOrd="1" destOrd="0" presId="urn:microsoft.com/office/officeart/2005/8/layout/list1"/>
    <dgm:cxn modelId="{2E7A09EF-61E2-43A3-8282-8F3A3CC7E2B9}" type="presParOf" srcId="{EF22C306-7837-4E9B-95A2-0DAC1242B600}" destId="{17ACFFE9-4EE5-4B00-9463-16441C33CF4B}" srcOrd="2" destOrd="0" presId="urn:microsoft.com/office/officeart/2005/8/layout/list1"/>
    <dgm:cxn modelId="{D40EBA0C-C421-40B6-B9D5-7F8A0A94E000}" type="presParOf" srcId="{EF22C306-7837-4E9B-95A2-0DAC1242B600}" destId="{03EC5F36-499C-4CA3-BF8B-A78885A2C7D6}" srcOrd="3" destOrd="0" presId="urn:microsoft.com/office/officeart/2005/8/layout/list1"/>
    <dgm:cxn modelId="{7533B894-F219-4C63-93CC-C2C8F937478E}" type="presParOf" srcId="{EF22C306-7837-4E9B-95A2-0DAC1242B600}" destId="{52542871-62E8-400E-BA27-D28E9D32E330}" srcOrd="4" destOrd="0" presId="urn:microsoft.com/office/officeart/2005/8/layout/list1"/>
    <dgm:cxn modelId="{E03D1751-6169-406C-8DDA-4D5566A8FAF4}" type="presParOf" srcId="{52542871-62E8-400E-BA27-D28E9D32E330}" destId="{8CE945F4-52E8-4567-942F-5214E480E54B}" srcOrd="0" destOrd="0" presId="urn:microsoft.com/office/officeart/2005/8/layout/list1"/>
    <dgm:cxn modelId="{8C4FA2A3-3558-46F1-B457-510F28A83818}" type="presParOf" srcId="{52542871-62E8-400E-BA27-D28E9D32E330}" destId="{75D9B874-3ECB-4680-BA99-5CFDC28B6047}" srcOrd="1" destOrd="0" presId="urn:microsoft.com/office/officeart/2005/8/layout/list1"/>
    <dgm:cxn modelId="{5FB09C2E-884B-41B2-A404-AC5C1C2D502B}" type="presParOf" srcId="{EF22C306-7837-4E9B-95A2-0DAC1242B600}" destId="{BE645F55-1600-4377-9E08-AD01D9075481}" srcOrd="5" destOrd="0" presId="urn:microsoft.com/office/officeart/2005/8/layout/list1"/>
    <dgm:cxn modelId="{029B1469-D7E5-4BD8-9F71-4AC64CDE9496}" type="presParOf" srcId="{EF22C306-7837-4E9B-95A2-0DAC1242B600}" destId="{1391E4F3-5E21-4172-AFE2-FD5F27367AAC}" srcOrd="6" destOrd="0" presId="urn:microsoft.com/office/officeart/2005/8/layout/list1"/>
    <dgm:cxn modelId="{FC61080C-AE3A-40E6-94BE-34D7B920756B}" type="presParOf" srcId="{EF22C306-7837-4E9B-95A2-0DAC1242B600}" destId="{F9F889AA-C75B-4CDE-ACB8-75DF93985124}" srcOrd="7" destOrd="0" presId="urn:microsoft.com/office/officeart/2005/8/layout/list1"/>
    <dgm:cxn modelId="{E6976B87-099C-4319-B0AA-E8CC8E2715B4}" type="presParOf" srcId="{EF22C306-7837-4E9B-95A2-0DAC1242B600}" destId="{92B654D0-2BAE-4D74-A8E4-38CE5ECA34B7}" srcOrd="8" destOrd="0" presId="urn:microsoft.com/office/officeart/2005/8/layout/list1"/>
    <dgm:cxn modelId="{870A35D6-4421-4A05-856F-F11061C5AFDA}" type="presParOf" srcId="{92B654D0-2BAE-4D74-A8E4-38CE5ECA34B7}" destId="{3B0A7CC7-2B4F-48E1-94F3-02E5FADA26C5}" srcOrd="0" destOrd="0" presId="urn:microsoft.com/office/officeart/2005/8/layout/list1"/>
    <dgm:cxn modelId="{C4849167-1E71-4DA0-8F93-B1720E9DF774}" type="presParOf" srcId="{92B654D0-2BAE-4D74-A8E4-38CE5ECA34B7}" destId="{0EEEF173-55CA-4259-BAC5-52D1E5B83AF8}" srcOrd="1" destOrd="0" presId="urn:microsoft.com/office/officeart/2005/8/layout/list1"/>
    <dgm:cxn modelId="{92F098F9-27CF-41DE-8FC0-B78D42A5006F}" type="presParOf" srcId="{EF22C306-7837-4E9B-95A2-0DAC1242B600}" destId="{79165DE0-1543-4BFA-A562-819EC20D0235}" srcOrd="9" destOrd="0" presId="urn:microsoft.com/office/officeart/2005/8/layout/list1"/>
    <dgm:cxn modelId="{5A91BED6-D1B6-44E8-A059-E4E73D3BAC9C}" type="presParOf" srcId="{EF22C306-7837-4E9B-95A2-0DAC1242B600}" destId="{E011E9DC-F16E-4036-926F-3830F1B25168}" srcOrd="10" destOrd="0" presId="urn:microsoft.com/office/officeart/2005/8/layout/list1"/>
    <dgm:cxn modelId="{A9CFBA8C-0965-4F49-9FCB-7D0D6C522239}" type="presParOf" srcId="{EF22C306-7837-4E9B-95A2-0DAC1242B600}" destId="{3D2B3A84-002C-438E-9923-F7F22A959CCC}" srcOrd="11" destOrd="0" presId="urn:microsoft.com/office/officeart/2005/8/layout/list1"/>
    <dgm:cxn modelId="{0650ECDD-C028-4913-9F21-7EA7AF915005}" type="presParOf" srcId="{EF22C306-7837-4E9B-95A2-0DAC1242B600}" destId="{B63CCD4C-5A58-4A65-B515-F5F0C2EECEFC}" srcOrd="12" destOrd="0" presId="urn:microsoft.com/office/officeart/2005/8/layout/list1"/>
    <dgm:cxn modelId="{104FBA87-F3B8-4761-AA60-CB58493E0B57}" type="presParOf" srcId="{B63CCD4C-5A58-4A65-B515-F5F0C2EECEFC}" destId="{9637AE56-A9FD-4302-A88B-2554581BA538}" srcOrd="0" destOrd="0" presId="urn:microsoft.com/office/officeart/2005/8/layout/list1"/>
    <dgm:cxn modelId="{280CD74B-103F-4EBA-8EC4-0DFFC5B6BE6F}" type="presParOf" srcId="{B63CCD4C-5A58-4A65-B515-F5F0C2EECEFC}" destId="{F308CF85-6E47-4F29-81C2-925AF122F4E8}" srcOrd="1" destOrd="0" presId="urn:microsoft.com/office/officeart/2005/8/layout/list1"/>
    <dgm:cxn modelId="{81A94122-AAF4-4CD9-BE26-7F5762F26EF9}" type="presParOf" srcId="{EF22C306-7837-4E9B-95A2-0DAC1242B600}" destId="{17223820-20B3-4EA6-9B71-EBDECDBF50C0}" srcOrd="13" destOrd="0" presId="urn:microsoft.com/office/officeart/2005/8/layout/list1"/>
    <dgm:cxn modelId="{AD1CD072-7107-4871-9965-F424B32FED3D}" type="presParOf" srcId="{EF22C306-7837-4E9B-95A2-0DAC1242B600}" destId="{8BA84FCC-95D7-469F-BCFB-D2673DAE90BE}" srcOrd="14"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1A0AA32-B0C2-448B-8B13-892E92B60F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l-GR"/>
        </a:p>
      </dgm:t>
    </dgm:pt>
    <dgm:pt modelId="{2BACC687-DEA6-4C1E-8B62-66ECF7BA6C72}">
      <dgm:prSet phldrT="[Κείμενο]" custT="1"/>
      <dgm:spPr/>
      <dgm:t>
        <a:bodyPr/>
        <a:lstStyle/>
        <a:p>
          <a:r>
            <a:rPr lang="el-GR" sz="1400" b="1" i="0" u="none" dirty="0" smtClean="0"/>
            <a:t>Ευρωπαϊκή ενεργειακή στρατηγική - Στόχοι </a:t>
          </a:r>
          <a:endParaRPr lang="el-GR" sz="1400" dirty="0"/>
        </a:p>
      </dgm:t>
    </dgm:pt>
    <dgm:pt modelId="{164BC39D-7728-4B6D-A611-E3A84674AABF}" type="parTrans" cxnId="{EF3B9381-02D2-4B12-B9B2-34D9B43255C0}">
      <dgm:prSet/>
      <dgm:spPr/>
      <dgm:t>
        <a:bodyPr/>
        <a:lstStyle/>
        <a:p>
          <a:endParaRPr lang="el-GR" sz="2800"/>
        </a:p>
      </dgm:t>
    </dgm:pt>
    <dgm:pt modelId="{9EE373B1-29BC-4ABB-B54A-F5089DAADD72}" type="sibTrans" cxnId="{EF3B9381-02D2-4B12-B9B2-34D9B43255C0}">
      <dgm:prSet/>
      <dgm:spPr/>
      <dgm:t>
        <a:bodyPr/>
        <a:lstStyle/>
        <a:p>
          <a:endParaRPr lang="el-GR" sz="2800"/>
        </a:p>
      </dgm:t>
    </dgm:pt>
    <dgm:pt modelId="{872C82C1-9D0A-41BD-BB2F-AA9F13D25509}">
      <dgm:prSet phldrT="[Κείμενο]" custT="1"/>
      <dgm:spPr/>
      <dgm:t>
        <a:bodyPr/>
        <a:lstStyle/>
        <a:p>
          <a:r>
            <a:rPr lang="el-GR" sz="1200" b="0" i="0" u="none" dirty="0" smtClean="0"/>
            <a:t>Ασφάλεια του εφοδιασμού</a:t>
          </a:r>
          <a:endParaRPr lang="el-GR" sz="1200" dirty="0"/>
        </a:p>
      </dgm:t>
    </dgm:pt>
    <dgm:pt modelId="{E4BED85A-437C-46FF-8A96-6F9C17B18030}" type="parTrans" cxnId="{D8D419AA-96BE-40B8-B98E-C544C261A811}">
      <dgm:prSet/>
      <dgm:spPr/>
      <dgm:t>
        <a:bodyPr/>
        <a:lstStyle/>
        <a:p>
          <a:endParaRPr lang="el-GR" sz="2800"/>
        </a:p>
      </dgm:t>
    </dgm:pt>
    <dgm:pt modelId="{70DCDC8E-C9DA-4F92-9C4F-8521FD33B10B}" type="sibTrans" cxnId="{D8D419AA-96BE-40B8-B98E-C544C261A811}">
      <dgm:prSet/>
      <dgm:spPr/>
      <dgm:t>
        <a:bodyPr/>
        <a:lstStyle/>
        <a:p>
          <a:endParaRPr lang="el-GR" sz="2800"/>
        </a:p>
      </dgm:t>
    </dgm:pt>
    <dgm:pt modelId="{C790BF78-9DFE-4404-BB13-E1184D0513A1}">
      <dgm:prSet phldrT="[Κείμενο]" custT="1"/>
      <dgm:spPr/>
      <dgm:t>
        <a:bodyPr/>
        <a:lstStyle/>
        <a:p>
          <a:r>
            <a:rPr lang="el-GR" sz="1400" b="1" i="0" u="none" dirty="0" smtClean="0"/>
            <a:t>Στόχοι της ΕΕ στον τομέα της ενέργειας για το 2020 / </a:t>
          </a:r>
          <a:r>
            <a:rPr lang="en-US" sz="1400" b="1" i="0" dirty="0" smtClean="0"/>
            <a:t>Strategic Energy Technology Plan</a:t>
          </a:r>
          <a:r>
            <a:rPr lang="el-GR" sz="1400" b="1" i="0" u="none" dirty="0" smtClean="0"/>
            <a:t> </a:t>
          </a:r>
          <a:endParaRPr lang="el-GR" sz="1400" b="1" dirty="0"/>
        </a:p>
      </dgm:t>
    </dgm:pt>
    <dgm:pt modelId="{1BA68F03-344E-4D6D-8B16-8778F1456FC9}" type="parTrans" cxnId="{081AC08A-D5B2-477C-809A-484092AEE641}">
      <dgm:prSet/>
      <dgm:spPr/>
      <dgm:t>
        <a:bodyPr/>
        <a:lstStyle/>
        <a:p>
          <a:endParaRPr lang="el-GR" sz="2800"/>
        </a:p>
      </dgm:t>
    </dgm:pt>
    <dgm:pt modelId="{ABAD5D28-52B4-4E2D-96C7-64070EF38E0E}" type="sibTrans" cxnId="{081AC08A-D5B2-477C-809A-484092AEE641}">
      <dgm:prSet/>
      <dgm:spPr/>
      <dgm:t>
        <a:bodyPr/>
        <a:lstStyle/>
        <a:p>
          <a:endParaRPr lang="el-GR" sz="2800"/>
        </a:p>
      </dgm:t>
    </dgm:pt>
    <dgm:pt modelId="{77F88F91-0974-43D4-849A-0EB0C43FE96B}">
      <dgm:prSet phldrT="[Κείμενο]" custT="1"/>
      <dgm:spPr/>
      <dgm:t>
        <a:bodyPr/>
        <a:lstStyle/>
        <a:p>
          <a:r>
            <a:rPr lang="el-GR" sz="1200" b="0" i="0" u="none" dirty="0" smtClean="0"/>
            <a:t>Μείωση των εκπομπών αερίων του θερμοκηπίου κατά τουλάχιστον 20% σε σύγκριση με τα επίπεδα του 1990</a:t>
          </a:r>
          <a:endParaRPr lang="el-GR" sz="1200" dirty="0"/>
        </a:p>
      </dgm:t>
    </dgm:pt>
    <dgm:pt modelId="{F61FA4E4-1F1A-43FA-8DC9-CA15F478CA84}" type="parTrans" cxnId="{89C6E35D-18FF-4077-894C-74C64F602B5D}">
      <dgm:prSet/>
      <dgm:spPr/>
      <dgm:t>
        <a:bodyPr/>
        <a:lstStyle/>
        <a:p>
          <a:endParaRPr lang="el-GR" sz="2800"/>
        </a:p>
      </dgm:t>
    </dgm:pt>
    <dgm:pt modelId="{16F3056E-CF44-446C-A798-C86C2D10B541}" type="sibTrans" cxnId="{89C6E35D-18FF-4077-894C-74C64F602B5D}">
      <dgm:prSet/>
      <dgm:spPr/>
      <dgm:t>
        <a:bodyPr/>
        <a:lstStyle/>
        <a:p>
          <a:endParaRPr lang="el-GR" sz="2800"/>
        </a:p>
      </dgm:t>
    </dgm:pt>
    <dgm:pt modelId="{681DEF67-FBF9-40D0-8972-5874B15F10F3}">
      <dgm:prSet phldrT="[Κείμενο]" custT="1"/>
      <dgm:spPr/>
      <dgm:t>
        <a:bodyPr/>
        <a:lstStyle/>
        <a:p>
          <a:r>
            <a:rPr lang="el-GR" sz="1400" b="1" i="0" u="none" dirty="0" smtClean="0"/>
            <a:t>Στόχοι της ΕΕ στον τομέα της ενέργειας για το 2030</a:t>
          </a:r>
          <a:endParaRPr lang="el-GR" sz="1400" dirty="0"/>
        </a:p>
      </dgm:t>
    </dgm:pt>
    <dgm:pt modelId="{A21769FD-48F2-4EED-ADBE-A4C6E73A9B03}" type="parTrans" cxnId="{6E1BBA26-085D-4814-B2DB-6F81338ECE9A}">
      <dgm:prSet/>
      <dgm:spPr/>
      <dgm:t>
        <a:bodyPr/>
        <a:lstStyle/>
        <a:p>
          <a:endParaRPr lang="el-GR" sz="2800"/>
        </a:p>
      </dgm:t>
    </dgm:pt>
    <dgm:pt modelId="{9EDD4BA9-DDAE-48B0-A738-8D596EC45415}" type="sibTrans" cxnId="{6E1BBA26-085D-4814-B2DB-6F81338ECE9A}">
      <dgm:prSet/>
      <dgm:spPr/>
      <dgm:t>
        <a:bodyPr/>
        <a:lstStyle/>
        <a:p>
          <a:endParaRPr lang="el-GR" sz="2800"/>
        </a:p>
      </dgm:t>
    </dgm:pt>
    <dgm:pt modelId="{645CC413-BB69-4790-83B3-98049FD417FF}">
      <dgm:prSet phldrT="[Κείμενο]" custT="1"/>
      <dgm:spPr/>
      <dgm:t>
        <a:bodyPr/>
        <a:lstStyle/>
        <a:p>
          <a:r>
            <a:rPr lang="el-GR" sz="1200" dirty="0" smtClean="0"/>
            <a:t>Μείωση των εκπομπών αερίων του θερμοκηπίου κατά 40%</a:t>
          </a:r>
          <a:endParaRPr lang="el-GR" sz="1200" dirty="0"/>
        </a:p>
      </dgm:t>
    </dgm:pt>
    <dgm:pt modelId="{94789BE7-E5CE-4AC2-AB75-59EBD338FAB5}" type="parTrans" cxnId="{2C226209-443C-4124-8069-795E4E01F89F}">
      <dgm:prSet/>
      <dgm:spPr/>
      <dgm:t>
        <a:bodyPr/>
        <a:lstStyle/>
        <a:p>
          <a:endParaRPr lang="el-GR" sz="2800"/>
        </a:p>
      </dgm:t>
    </dgm:pt>
    <dgm:pt modelId="{98FAB957-F6EB-4C8D-B62D-A165E69D1E9C}" type="sibTrans" cxnId="{2C226209-443C-4124-8069-795E4E01F89F}">
      <dgm:prSet/>
      <dgm:spPr/>
      <dgm:t>
        <a:bodyPr/>
        <a:lstStyle/>
        <a:p>
          <a:endParaRPr lang="el-GR" sz="2800"/>
        </a:p>
      </dgm:t>
    </dgm:pt>
    <dgm:pt modelId="{AFBFAE42-1664-4223-BF9B-B3AEA4CDDAFB}">
      <dgm:prSet phldrT="[Κείμενο]" custT="1"/>
      <dgm:spPr/>
      <dgm:t>
        <a:bodyPr/>
        <a:lstStyle/>
        <a:p>
          <a:r>
            <a:rPr lang="el-GR" sz="1400" b="1" i="0" u="none" dirty="0" smtClean="0"/>
            <a:t>Στόχοι της ΕΕ στον τομέα της ενέργειας για το 2050</a:t>
          </a:r>
          <a:endParaRPr lang="el-GR" sz="1400" dirty="0"/>
        </a:p>
      </dgm:t>
    </dgm:pt>
    <dgm:pt modelId="{F171D28E-98F4-4505-A31D-0A82ED25D254}" type="parTrans" cxnId="{0EF5F3F2-D6AB-40AE-A338-2F649B4BB732}">
      <dgm:prSet/>
      <dgm:spPr/>
      <dgm:t>
        <a:bodyPr/>
        <a:lstStyle/>
        <a:p>
          <a:endParaRPr lang="el-GR" sz="2800"/>
        </a:p>
      </dgm:t>
    </dgm:pt>
    <dgm:pt modelId="{1B7040AC-DA07-4CF2-AAF0-264C898CF2F2}" type="sibTrans" cxnId="{0EF5F3F2-D6AB-40AE-A338-2F649B4BB732}">
      <dgm:prSet/>
      <dgm:spPr/>
      <dgm:t>
        <a:bodyPr/>
        <a:lstStyle/>
        <a:p>
          <a:endParaRPr lang="el-GR" sz="2800"/>
        </a:p>
      </dgm:t>
    </dgm:pt>
    <dgm:pt modelId="{5E7291D9-A136-4BFA-9730-84304AD9B375}">
      <dgm:prSet phldrT="[Κείμενο]" custT="1"/>
      <dgm:spPr/>
      <dgm:t>
        <a:bodyPr/>
        <a:lstStyle/>
        <a:p>
          <a:r>
            <a:rPr lang="el-GR" sz="1200" b="0" i="0" u="none" dirty="0" smtClean="0"/>
            <a:t>Μείωση των εκπομπών αερίων του θερμοκηπίου κατά 80-95% σε σύγκριση με τα επίπεδα του 1990. </a:t>
          </a:r>
          <a:endParaRPr lang="el-GR" sz="1200" dirty="0"/>
        </a:p>
      </dgm:t>
    </dgm:pt>
    <dgm:pt modelId="{B29145F4-7FD0-4677-A346-01DA1AB59774}" type="parTrans" cxnId="{C857FAD7-24E0-440D-87C1-06F56A39898A}">
      <dgm:prSet/>
      <dgm:spPr/>
      <dgm:t>
        <a:bodyPr/>
        <a:lstStyle/>
        <a:p>
          <a:endParaRPr lang="el-GR" sz="2800"/>
        </a:p>
      </dgm:t>
    </dgm:pt>
    <dgm:pt modelId="{3602F6F9-31C7-40F1-90E3-FE5C853DEBD1}" type="sibTrans" cxnId="{C857FAD7-24E0-440D-87C1-06F56A39898A}">
      <dgm:prSet/>
      <dgm:spPr/>
      <dgm:t>
        <a:bodyPr/>
        <a:lstStyle/>
        <a:p>
          <a:endParaRPr lang="el-GR" sz="2800"/>
        </a:p>
      </dgm:t>
    </dgm:pt>
    <dgm:pt modelId="{0BE516F5-ECE2-4281-B20D-A4FF335B277A}">
      <dgm:prSet phldrT="[Κείμενο]" custT="1"/>
      <dgm:spPr/>
      <dgm:t>
        <a:bodyPr/>
        <a:lstStyle/>
        <a:p>
          <a:r>
            <a:rPr lang="el-GR" sz="1200" dirty="0" smtClean="0"/>
            <a:t>Ανταγωνιστικότητα</a:t>
          </a:r>
          <a:endParaRPr lang="el-GR" sz="1200" dirty="0"/>
        </a:p>
      </dgm:t>
    </dgm:pt>
    <dgm:pt modelId="{D803CC02-39F6-4E18-969F-4C9CEB0B7CC7}" type="parTrans" cxnId="{07C395DB-78AE-4266-9FCC-55855E9DF163}">
      <dgm:prSet/>
      <dgm:spPr/>
      <dgm:t>
        <a:bodyPr/>
        <a:lstStyle/>
        <a:p>
          <a:endParaRPr lang="el-GR"/>
        </a:p>
      </dgm:t>
    </dgm:pt>
    <dgm:pt modelId="{BFA8EE2C-F224-4806-B73B-09911F05B307}" type="sibTrans" cxnId="{07C395DB-78AE-4266-9FCC-55855E9DF163}">
      <dgm:prSet/>
      <dgm:spPr/>
      <dgm:t>
        <a:bodyPr/>
        <a:lstStyle/>
        <a:p>
          <a:endParaRPr lang="el-GR"/>
        </a:p>
      </dgm:t>
    </dgm:pt>
    <dgm:pt modelId="{BCD6B443-DE21-41D2-90AF-7AAD97E0A8FD}">
      <dgm:prSet phldrT="[Κείμενο]" custT="1"/>
      <dgm:spPr/>
      <dgm:t>
        <a:bodyPr/>
        <a:lstStyle/>
        <a:p>
          <a:r>
            <a:rPr lang="el-GR" sz="1200" dirty="0" smtClean="0"/>
            <a:t>Βιωσιμότητα</a:t>
          </a:r>
          <a:endParaRPr lang="el-GR" sz="1200" dirty="0"/>
        </a:p>
      </dgm:t>
    </dgm:pt>
    <dgm:pt modelId="{80EF735A-044E-4546-8477-C8827FCEAD36}" type="parTrans" cxnId="{55F9F32B-EFB6-447A-86FD-52FCCFE211AA}">
      <dgm:prSet/>
      <dgm:spPr/>
      <dgm:t>
        <a:bodyPr/>
        <a:lstStyle/>
        <a:p>
          <a:endParaRPr lang="el-GR"/>
        </a:p>
      </dgm:t>
    </dgm:pt>
    <dgm:pt modelId="{5B5AE300-F81E-4EAF-B379-87059A24ED6B}" type="sibTrans" cxnId="{55F9F32B-EFB6-447A-86FD-52FCCFE211AA}">
      <dgm:prSet/>
      <dgm:spPr/>
      <dgm:t>
        <a:bodyPr/>
        <a:lstStyle/>
        <a:p>
          <a:endParaRPr lang="el-GR"/>
        </a:p>
      </dgm:t>
    </dgm:pt>
    <dgm:pt modelId="{14BB15CB-610E-4A5C-B384-7929D5E5AD35}">
      <dgm:prSet custT="1"/>
      <dgm:spPr/>
      <dgm:t>
        <a:bodyPr/>
        <a:lstStyle/>
        <a:p>
          <a:r>
            <a:rPr lang="el-GR" sz="1200" b="0" i="0" u="none" dirty="0" smtClean="0"/>
            <a:t>Άντληση του 20% της ενέργειας από ανανεώσιμες πηγές</a:t>
          </a:r>
        </a:p>
      </dgm:t>
    </dgm:pt>
    <dgm:pt modelId="{C5A6C085-E611-4E38-B090-08BCFF25932D}" type="parTrans" cxnId="{39D95260-7C63-4E10-B160-45EB9A068BEE}">
      <dgm:prSet/>
      <dgm:spPr/>
      <dgm:t>
        <a:bodyPr/>
        <a:lstStyle/>
        <a:p>
          <a:endParaRPr lang="el-GR"/>
        </a:p>
      </dgm:t>
    </dgm:pt>
    <dgm:pt modelId="{452899EE-4487-44BD-9415-028299C347F4}" type="sibTrans" cxnId="{39D95260-7C63-4E10-B160-45EB9A068BEE}">
      <dgm:prSet/>
      <dgm:spPr/>
      <dgm:t>
        <a:bodyPr/>
        <a:lstStyle/>
        <a:p>
          <a:endParaRPr lang="el-GR"/>
        </a:p>
      </dgm:t>
    </dgm:pt>
    <dgm:pt modelId="{2ADE03B9-EE0F-4FC7-A295-AA07725B4B62}">
      <dgm:prSet custT="1"/>
      <dgm:spPr/>
      <dgm:t>
        <a:bodyPr/>
        <a:lstStyle/>
        <a:p>
          <a:r>
            <a:rPr lang="el-GR" sz="1200" b="0" i="0" u="none" dirty="0" smtClean="0"/>
            <a:t>Βελτίωση της ενεργειακής απόδοσης κατά 20%</a:t>
          </a:r>
        </a:p>
      </dgm:t>
    </dgm:pt>
    <dgm:pt modelId="{C66BDE19-BEE6-4DF6-ADB1-9DF029F94E24}" type="parTrans" cxnId="{43CA92D9-520A-45D2-BF0E-69EC26A916D3}">
      <dgm:prSet/>
      <dgm:spPr/>
      <dgm:t>
        <a:bodyPr/>
        <a:lstStyle/>
        <a:p>
          <a:endParaRPr lang="el-GR"/>
        </a:p>
      </dgm:t>
    </dgm:pt>
    <dgm:pt modelId="{DE89FE52-AB4A-4B6A-BD07-C080803BA01B}" type="sibTrans" cxnId="{43CA92D9-520A-45D2-BF0E-69EC26A916D3}">
      <dgm:prSet/>
      <dgm:spPr/>
      <dgm:t>
        <a:bodyPr/>
        <a:lstStyle/>
        <a:p>
          <a:endParaRPr lang="el-GR"/>
        </a:p>
      </dgm:t>
    </dgm:pt>
    <dgm:pt modelId="{919D3228-80B8-49DE-9008-697BD0EE4047}">
      <dgm:prSet custT="1"/>
      <dgm:spPr/>
      <dgm:t>
        <a:bodyPr/>
        <a:lstStyle/>
        <a:p>
          <a:r>
            <a:rPr lang="el-GR" sz="1200" dirty="0" smtClean="0"/>
            <a:t>Άντληση τουλάχιστον του 27% της ενέργειας στην ΕΕ από ανανεώσιμες πηγές</a:t>
          </a:r>
        </a:p>
      </dgm:t>
    </dgm:pt>
    <dgm:pt modelId="{DED077B3-0A46-43A2-B9B4-493D5A1AC0B6}" type="parTrans" cxnId="{83880ED9-FCA0-40EA-A960-C66FBFB32DE0}">
      <dgm:prSet/>
      <dgm:spPr/>
      <dgm:t>
        <a:bodyPr/>
        <a:lstStyle/>
        <a:p>
          <a:endParaRPr lang="el-GR"/>
        </a:p>
      </dgm:t>
    </dgm:pt>
    <dgm:pt modelId="{D093FD9F-7C57-4C7C-B694-F4E411C1407F}" type="sibTrans" cxnId="{83880ED9-FCA0-40EA-A960-C66FBFB32DE0}">
      <dgm:prSet/>
      <dgm:spPr/>
      <dgm:t>
        <a:bodyPr/>
        <a:lstStyle/>
        <a:p>
          <a:endParaRPr lang="el-GR"/>
        </a:p>
      </dgm:t>
    </dgm:pt>
    <dgm:pt modelId="{B15E6B2A-EF63-4EC6-97A2-C56357F3BB71}">
      <dgm:prSet custT="1"/>
      <dgm:spPr/>
      <dgm:t>
        <a:bodyPr/>
        <a:lstStyle/>
        <a:p>
          <a:r>
            <a:rPr lang="el-GR" sz="1200" dirty="0" smtClean="0"/>
            <a:t>Αύξηση της ενεργειακής απόδοσης κατά 27-30%</a:t>
          </a:r>
        </a:p>
      </dgm:t>
    </dgm:pt>
    <dgm:pt modelId="{485E2992-8B26-46BF-B991-DFFC86FCEC24}" type="parTrans" cxnId="{1B06C4A3-C66A-4A1C-AD80-152C6A60F880}">
      <dgm:prSet/>
      <dgm:spPr/>
      <dgm:t>
        <a:bodyPr/>
        <a:lstStyle/>
        <a:p>
          <a:endParaRPr lang="el-GR"/>
        </a:p>
      </dgm:t>
    </dgm:pt>
    <dgm:pt modelId="{AABD190B-BC35-4982-A157-C09446410EF9}" type="sibTrans" cxnId="{1B06C4A3-C66A-4A1C-AD80-152C6A60F880}">
      <dgm:prSet/>
      <dgm:spPr/>
      <dgm:t>
        <a:bodyPr/>
        <a:lstStyle/>
        <a:p>
          <a:endParaRPr lang="el-GR"/>
        </a:p>
      </dgm:t>
    </dgm:pt>
    <dgm:pt modelId="{D97EDF19-E817-48AD-B8B3-ADDB0E02FA69}">
      <dgm:prSet custT="1"/>
      <dgm:spPr/>
      <dgm:t>
        <a:bodyPr/>
        <a:lstStyle/>
        <a:p>
          <a:r>
            <a:rPr lang="el-GR" sz="1200" dirty="0" smtClean="0"/>
            <a:t>Διασύνδεση της ηλεκτρικής ενέργειας σε ποσοστό 15% (δηλαδή το 15% της ενέργειας που παράγεται στην ΕΕ πρέπει να μπορεί να μεταφέρεται και προς άλλες χώρες της ΕΕ).</a:t>
          </a:r>
        </a:p>
      </dgm:t>
    </dgm:pt>
    <dgm:pt modelId="{E88E629D-B2D0-447E-9B18-2B4D6AE96E4E}" type="parTrans" cxnId="{A49B0E39-CD38-4C66-8177-BEE470E41300}">
      <dgm:prSet/>
      <dgm:spPr/>
      <dgm:t>
        <a:bodyPr/>
        <a:lstStyle/>
        <a:p>
          <a:endParaRPr lang="el-GR"/>
        </a:p>
      </dgm:t>
    </dgm:pt>
    <dgm:pt modelId="{24305C30-AD67-4F12-AE8F-9DB427EB0C81}" type="sibTrans" cxnId="{A49B0E39-CD38-4C66-8177-BEE470E41300}">
      <dgm:prSet/>
      <dgm:spPr/>
      <dgm:t>
        <a:bodyPr/>
        <a:lstStyle/>
        <a:p>
          <a:endParaRPr lang="el-GR"/>
        </a:p>
      </dgm:t>
    </dgm:pt>
    <dgm:pt modelId="{EF22C306-7837-4E9B-95A2-0DAC1242B600}" type="pres">
      <dgm:prSet presAssocID="{81A0AA32-B0C2-448B-8B13-892E92B60F5F}" presName="linear" presStyleCnt="0">
        <dgm:presLayoutVars>
          <dgm:dir/>
          <dgm:animLvl val="lvl"/>
          <dgm:resizeHandles val="exact"/>
        </dgm:presLayoutVars>
      </dgm:prSet>
      <dgm:spPr/>
      <dgm:t>
        <a:bodyPr/>
        <a:lstStyle/>
        <a:p>
          <a:endParaRPr lang="el-GR"/>
        </a:p>
      </dgm:t>
    </dgm:pt>
    <dgm:pt modelId="{8E53942F-5EEB-488B-8F5C-9A27950F504B}" type="pres">
      <dgm:prSet presAssocID="{2BACC687-DEA6-4C1E-8B62-66ECF7BA6C72}" presName="parentLin" presStyleCnt="0"/>
      <dgm:spPr/>
    </dgm:pt>
    <dgm:pt modelId="{C06E6F6C-0A10-437A-82AB-B34C4B65AE66}" type="pres">
      <dgm:prSet presAssocID="{2BACC687-DEA6-4C1E-8B62-66ECF7BA6C72}" presName="parentLeftMargin" presStyleLbl="node1" presStyleIdx="0" presStyleCnt="4"/>
      <dgm:spPr/>
      <dgm:t>
        <a:bodyPr/>
        <a:lstStyle/>
        <a:p>
          <a:endParaRPr lang="el-GR"/>
        </a:p>
      </dgm:t>
    </dgm:pt>
    <dgm:pt modelId="{FF75FACB-4F50-49B9-967F-C4DE11BA138F}" type="pres">
      <dgm:prSet presAssocID="{2BACC687-DEA6-4C1E-8B62-66ECF7BA6C72}" presName="parentText" presStyleLbl="node1" presStyleIdx="0" presStyleCnt="4" custScaleX="94770">
        <dgm:presLayoutVars>
          <dgm:chMax val="0"/>
          <dgm:bulletEnabled val="1"/>
        </dgm:presLayoutVars>
      </dgm:prSet>
      <dgm:spPr/>
      <dgm:t>
        <a:bodyPr/>
        <a:lstStyle/>
        <a:p>
          <a:endParaRPr lang="el-GR"/>
        </a:p>
      </dgm:t>
    </dgm:pt>
    <dgm:pt modelId="{C0BE21F7-2FEF-4765-8A0C-C6132EDA3497}" type="pres">
      <dgm:prSet presAssocID="{2BACC687-DEA6-4C1E-8B62-66ECF7BA6C72}" presName="negativeSpace" presStyleCnt="0"/>
      <dgm:spPr/>
    </dgm:pt>
    <dgm:pt modelId="{17ACFFE9-4EE5-4B00-9463-16441C33CF4B}" type="pres">
      <dgm:prSet presAssocID="{2BACC687-DEA6-4C1E-8B62-66ECF7BA6C72}" presName="childText" presStyleLbl="conFgAcc1" presStyleIdx="0" presStyleCnt="4">
        <dgm:presLayoutVars>
          <dgm:bulletEnabled val="1"/>
        </dgm:presLayoutVars>
      </dgm:prSet>
      <dgm:spPr/>
      <dgm:t>
        <a:bodyPr/>
        <a:lstStyle/>
        <a:p>
          <a:endParaRPr lang="el-GR"/>
        </a:p>
      </dgm:t>
    </dgm:pt>
    <dgm:pt modelId="{03EC5F36-499C-4CA3-BF8B-A78885A2C7D6}" type="pres">
      <dgm:prSet presAssocID="{9EE373B1-29BC-4ABB-B54A-F5089DAADD72}" presName="spaceBetweenRectangles" presStyleCnt="0"/>
      <dgm:spPr/>
    </dgm:pt>
    <dgm:pt modelId="{52542871-62E8-400E-BA27-D28E9D32E330}" type="pres">
      <dgm:prSet presAssocID="{C790BF78-9DFE-4404-BB13-E1184D0513A1}" presName="parentLin" presStyleCnt="0"/>
      <dgm:spPr/>
    </dgm:pt>
    <dgm:pt modelId="{8CE945F4-52E8-4567-942F-5214E480E54B}" type="pres">
      <dgm:prSet presAssocID="{C790BF78-9DFE-4404-BB13-E1184D0513A1}" presName="parentLeftMargin" presStyleLbl="node1" presStyleIdx="0" presStyleCnt="4"/>
      <dgm:spPr/>
      <dgm:t>
        <a:bodyPr/>
        <a:lstStyle/>
        <a:p>
          <a:endParaRPr lang="el-GR"/>
        </a:p>
      </dgm:t>
    </dgm:pt>
    <dgm:pt modelId="{75D9B874-3ECB-4680-BA99-5CFDC28B6047}" type="pres">
      <dgm:prSet presAssocID="{C790BF78-9DFE-4404-BB13-E1184D0513A1}" presName="parentText" presStyleLbl="node1" presStyleIdx="1" presStyleCnt="4" custScaleX="109838">
        <dgm:presLayoutVars>
          <dgm:chMax val="0"/>
          <dgm:bulletEnabled val="1"/>
        </dgm:presLayoutVars>
      </dgm:prSet>
      <dgm:spPr/>
      <dgm:t>
        <a:bodyPr/>
        <a:lstStyle/>
        <a:p>
          <a:endParaRPr lang="el-GR"/>
        </a:p>
      </dgm:t>
    </dgm:pt>
    <dgm:pt modelId="{BE645F55-1600-4377-9E08-AD01D9075481}" type="pres">
      <dgm:prSet presAssocID="{C790BF78-9DFE-4404-BB13-E1184D0513A1}" presName="negativeSpace" presStyleCnt="0"/>
      <dgm:spPr/>
    </dgm:pt>
    <dgm:pt modelId="{1391E4F3-5E21-4172-AFE2-FD5F27367AAC}" type="pres">
      <dgm:prSet presAssocID="{C790BF78-9DFE-4404-BB13-E1184D0513A1}" presName="childText" presStyleLbl="conFgAcc1" presStyleIdx="1" presStyleCnt="4">
        <dgm:presLayoutVars>
          <dgm:bulletEnabled val="1"/>
        </dgm:presLayoutVars>
      </dgm:prSet>
      <dgm:spPr/>
      <dgm:t>
        <a:bodyPr/>
        <a:lstStyle/>
        <a:p>
          <a:endParaRPr lang="el-GR"/>
        </a:p>
      </dgm:t>
    </dgm:pt>
    <dgm:pt modelId="{F9F889AA-C75B-4CDE-ACB8-75DF93985124}" type="pres">
      <dgm:prSet presAssocID="{ABAD5D28-52B4-4E2D-96C7-64070EF38E0E}" presName="spaceBetweenRectangles" presStyleCnt="0"/>
      <dgm:spPr/>
    </dgm:pt>
    <dgm:pt modelId="{92B654D0-2BAE-4D74-A8E4-38CE5ECA34B7}" type="pres">
      <dgm:prSet presAssocID="{681DEF67-FBF9-40D0-8972-5874B15F10F3}" presName="parentLin" presStyleCnt="0"/>
      <dgm:spPr/>
    </dgm:pt>
    <dgm:pt modelId="{3B0A7CC7-2B4F-48E1-94F3-02E5FADA26C5}" type="pres">
      <dgm:prSet presAssocID="{681DEF67-FBF9-40D0-8972-5874B15F10F3}" presName="parentLeftMargin" presStyleLbl="node1" presStyleIdx="1" presStyleCnt="4"/>
      <dgm:spPr/>
      <dgm:t>
        <a:bodyPr/>
        <a:lstStyle/>
        <a:p>
          <a:endParaRPr lang="el-GR"/>
        </a:p>
      </dgm:t>
    </dgm:pt>
    <dgm:pt modelId="{0EEEF173-55CA-4259-BAC5-52D1E5B83AF8}" type="pres">
      <dgm:prSet presAssocID="{681DEF67-FBF9-40D0-8972-5874B15F10F3}" presName="parentText" presStyleLbl="node1" presStyleIdx="2" presStyleCnt="4" custScaleX="121369">
        <dgm:presLayoutVars>
          <dgm:chMax val="0"/>
          <dgm:bulletEnabled val="1"/>
        </dgm:presLayoutVars>
      </dgm:prSet>
      <dgm:spPr/>
      <dgm:t>
        <a:bodyPr/>
        <a:lstStyle/>
        <a:p>
          <a:endParaRPr lang="el-GR"/>
        </a:p>
      </dgm:t>
    </dgm:pt>
    <dgm:pt modelId="{79165DE0-1543-4BFA-A562-819EC20D0235}" type="pres">
      <dgm:prSet presAssocID="{681DEF67-FBF9-40D0-8972-5874B15F10F3}" presName="negativeSpace" presStyleCnt="0"/>
      <dgm:spPr/>
    </dgm:pt>
    <dgm:pt modelId="{E011E9DC-F16E-4036-926F-3830F1B25168}" type="pres">
      <dgm:prSet presAssocID="{681DEF67-FBF9-40D0-8972-5874B15F10F3}" presName="childText" presStyleLbl="conFgAcc1" presStyleIdx="2" presStyleCnt="4">
        <dgm:presLayoutVars>
          <dgm:bulletEnabled val="1"/>
        </dgm:presLayoutVars>
      </dgm:prSet>
      <dgm:spPr/>
      <dgm:t>
        <a:bodyPr/>
        <a:lstStyle/>
        <a:p>
          <a:endParaRPr lang="el-GR"/>
        </a:p>
      </dgm:t>
    </dgm:pt>
    <dgm:pt modelId="{3D2B3A84-002C-438E-9923-F7F22A959CCC}" type="pres">
      <dgm:prSet presAssocID="{9EDD4BA9-DDAE-48B0-A738-8D596EC45415}" presName="spaceBetweenRectangles" presStyleCnt="0"/>
      <dgm:spPr/>
    </dgm:pt>
    <dgm:pt modelId="{B63CCD4C-5A58-4A65-B515-F5F0C2EECEFC}" type="pres">
      <dgm:prSet presAssocID="{AFBFAE42-1664-4223-BF9B-B3AEA4CDDAFB}" presName="parentLin" presStyleCnt="0"/>
      <dgm:spPr/>
    </dgm:pt>
    <dgm:pt modelId="{9637AE56-A9FD-4302-A88B-2554581BA538}" type="pres">
      <dgm:prSet presAssocID="{AFBFAE42-1664-4223-BF9B-B3AEA4CDDAFB}" presName="parentLeftMargin" presStyleLbl="node1" presStyleIdx="2" presStyleCnt="4"/>
      <dgm:spPr/>
      <dgm:t>
        <a:bodyPr/>
        <a:lstStyle/>
        <a:p>
          <a:endParaRPr lang="el-GR"/>
        </a:p>
      </dgm:t>
    </dgm:pt>
    <dgm:pt modelId="{F308CF85-6E47-4F29-81C2-925AF122F4E8}" type="pres">
      <dgm:prSet presAssocID="{AFBFAE42-1664-4223-BF9B-B3AEA4CDDAFB}" presName="parentText" presStyleLbl="node1" presStyleIdx="3" presStyleCnt="4" custScaleX="128806">
        <dgm:presLayoutVars>
          <dgm:chMax val="0"/>
          <dgm:bulletEnabled val="1"/>
        </dgm:presLayoutVars>
      </dgm:prSet>
      <dgm:spPr/>
      <dgm:t>
        <a:bodyPr/>
        <a:lstStyle/>
        <a:p>
          <a:endParaRPr lang="el-GR"/>
        </a:p>
      </dgm:t>
    </dgm:pt>
    <dgm:pt modelId="{17223820-20B3-4EA6-9B71-EBDECDBF50C0}" type="pres">
      <dgm:prSet presAssocID="{AFBFAE42-1664-4223-BF9B-B3AEA4CDDAFB}" presName="negativeSpace" presStyleCnt="0"/>
      <dgm:spPr/>
    </dgm:pt>
    <dgm:pt modelId="{8BA84FCC-95D7-469F-BCFB-D2673DAE90BE}" type="pres">
      <dgm:prSet presAssocID="{AFBFAE42-1664-4223-BF9B-B3AEA4CDDAFB}" presName="childText" presStyleLbl="conFgAcc1" presStyleIdx="3" presStyleCnt="4">
        <dgm:presLayoutVars>
          <dgm:bulletEnabled val="1"/>
        </dgm:presLayoutVars>
      </dgm:prSet>
      <dgm:spPr/>
      <dgm:t>
        <a:bodyPr/>
        <a:lstStyle/>
        <a:p>
          <a:endParaRPr lang="el-GR"/>
        </a:p>
      </dgm:t>
    </dgm:pt>
  </dgm:ptLst>
  <dgm:cxnLst>
    <dgm:cxn modelId="{E1E9B4EE-1585-4110-B1FC-58B356D89A24}" type="presOf" srcId="{D97EDF19-E817-48AD-B8B3-ADDB0E02FA69}" destId="{E011E9DC-F16E-4036-926F-3830F1B25168}" srcOrd="0" destOrd="3" presId="urn:microsoft.com/office/officeart/2005/8/layout/list1"/>
    <dgm:cxn modelId="{3EE20F35-7666-4473-9CBA-B9B3C0CD2148}" type="presOf" srcId="{919D3228-80B8-49DE-9008-697BD0EE4047}" destId="{E011E9DC-F16E-4036-926F-3830F1B25168}" srcOrd="0" destOrd="1" presId="urn:microsoft.com/office/officeart/2005/8/layout/list1"/>
    <dgm:cxn modelId="{AC2E1612-E42A-4152-9C3D-9E15D0214869}" type="presOf" srcId="{645CC413-BB69-4790-83B3-98049FD417FF}" destId="{E011E9DC-F16E-4036-926F-3830F1B25168}" srcOrd="0" destOrd="0" presId="urn:microsoft.com/office/officeart/2005/8/layout/list1"/>
    <dgm:cxn modelId="{FE8AD5C0-4D8B-4347-9705-FE0BF81E4E53}" type="presOf" srcId="{AFBFAE42-1664-4223-BF9B-B3AEA4CDDAFB}" destId="{9637AE56-A9FD-4302-A88B-2554581BA538}" srcOrd="0" destOrd="0" presId="urn:microsoft.com/office/officeart/2005/8/layout/list1"/>
    <dgm:cxn modelId="{89C6E35D-18FF-4077-894C-74C64F602B5D}" srcId="{C790BF78-9DFE-4404-BB13-E1184D0513A1}" destId="{77F88F91-0974-43D4-849A-0EB0C43FE96B}" srcOrd="0" destOrd="0" parTransId="{F61FA4E4-1F1A-43FA-8DC9-CA15F478CA84}" sibTransId="{16F3056E-CF44-446C-A798-C86C2D10B541}"/>
    <dgm:cxn modelId="{A72C05C9-CC2A-408D-86D9-97E5C0543C86}" type="presOf" srcId="{2ADE03B9-EE0F-4FC7-A295-AA07725B4B62}" destId="{1391E4F3-5E21-4172-AFE2-FD5F27367AAC}" srcOrd="0" destOrd="2" presId="urn:microsoft.com/office/officeart/2005/8/layout/list1"/>
    <dgm:cxn modelId="{A3506990-0C80-4E4A-A37C-B0AB30FEF39B}" type="presOf" srcId="{C790BF78-9DFE-4404-BB13-E1184D0513A1}" destId="{8CE945F4-52E8-4567-942F-5214E480E54B}" srcOrd="0" destOrd="0" presId="urn:microsoft.com/office/officeart/2005/8/layout/list1"/>
    <dgm:cxn modelId="{5C358863-3274-4E45-8CA3-CF565EB63CA7}" type="presOf" srcId="{872C82C1-9D0A-41BD-BB2F-AA9F13D25509}" destId="{17ACFFE9-4EE5-4B00-9463-16441C33CF4B}" srcOrd="0" destOrd="0" presId="urn:microsoft.com/office/officeart/2005/8/layout/list1"/>
    <dgm:cxn modelId="{6E1BBA26-085D-4814-B2DB-6F81338ECE9A}" srcId="{81A0AA32-B0C2-448B-8B13-892E92B60F5F}" destId="{681DEF67-FBF9-40D0-8972-5874B15F10F3}" srcOrd="2" destOrd="0" parTransId="{A21769FD-48F2-4EED-ADBE-A4C6E73A9B03}" sibTransId="{9EDD4BA9-DDAE-48B0-A738-8D596EC45415}"/>
    <dgm:cxn modelId="{77BDD4B9-069D-44F0-B5ED-79B0F8648682}" type="presOf" srcId="{77F88F91-0974-43D4-849A-0EB0C43FE96B}" destId="{1391E4F3-5E21-4172-AFE2-FD5F27367AAC}" srcOrd="0" destOrd="0" presId="urn:microsoft.com/office/officeart/2005/8/layout/list1"/>
    <dgm:cxn modelId="{3859BC3B-08CE-4434-BA69-57C7F2E42B6F}" type="presOf" srcId="{681DEF67-FBF9-40D0-8972-5874B15F10F3}" destId="{3B0A7CC7-2B4F-48E1-94F3-02E5FADA26C5}" srcOrd="0" destOrd="0" presId="urn:microsoft.com/office/officeart/2005/8/layout/list1"/>
    <dgm:cxn modelId="{07C395DB-78AE-4266-9FCC-55855E9DF163}" srcId="{2BACC687-DEA6-4C1E-8B62-66ECF7BA6C72}" destId="{0BE516F5-ECE2-4281-B20D-A4FF335B277A}" srcOrd="1" destOrd="0" parTransId="{D803CC02-39F6-4E18-969F-4C9CEB0B7CC7}" sibTransId="{BFA8EE2C-F224-4806-B73B-09911F05B307}"/>
    <dgm:cxn modelId="{83880ED9-FCA0-40EA-A960-C66FBFB32DE0}" srcId="{681DEF67-FBF9-40D0-8972-5874B15F10F3}" destId="{919D3228-80B8-49DE-9008-697BD0EE4047}" srcOrd="1" destOrd="0" parTransId="{DED077B3-0A46-43A2-B9B4-493D5A1AC0B6}" sibTransId="{D093FD9F-7C57-4C7C-B694-F4E411C1407F}"/>
    <dgm:cxn modelId="{1B06C4A3-C66A-4A1C-AD80-152C6A60F880}" srcId="{681DEF67-FBF9-40D0-8972-5874B15F10F3}" destId="{B15E6B2A-EF63-4EC6-97A2-C56357F3BB71}" srcOrd="2" destOrd="0" parTransId="{485E2992-8B26-46BF-B991-DFFC86FCEC24}" sibTransId="{AABD190B-BC35-4982-A157-C09446410EF9}"/>
    <dgm:cxn modelId="{0EF5F3F2-D6AB-40AE-A338-2F649B4BB732}" srcId="{81A0AA32-B0C2-448B-8B13-892E92B60F5F}" destId="{AFBFAE42-1664-4223-BF9B-B3AEA4CDDAFB}" srcOrd="3" destOrd="0" parTransId="{F171D28E-98F4-4505-A31D-0A82ED25D254}" sibTransId="{1B7040AC-DA07-4CF2-AAF0-264C898CF2F2}"/>
    <dgm:cxn modelId="{6BAD7890-0159-4349-9465-39914EEA9C31}" type="presOf" srcId="{5E7291D9-A136-4BFA-9730-84304AD9B375}" destId="{8BA84FCC-95D7-469F-BCFB-D2673DAE90BE}" srcOrd="0" destOrd="0" presId="urn:microsoft.com/office/officeart/2005/8/layout/list1"/>
    <dgm:cxn modelId="{45FA79E5-8F92-44E6-8530-FC9F101D2030}" type="presOf" srcId="{C790BF78-9DFE-4404-BB13-E1184D0513A1}" destId="{75D9B874-3ECB-4680-BA99-5CFDC28B6047}" srcOrd="1" destOrd="0" presId="urn:microsoft.com/office/officeart/2005/8/layout/list1"/>
    <dgm:cxn modelId="{C857FAD7-24E0-440D-87C1-06F56A39898A}" srcId="{AFBFAE42-1664-4223-BF9B-B3AEA4CDDAFB}" destId="{5E7291D9-A136-4BFA-9730-84304AD9B375}" srcOrd="0" destOrd="0" parTransId="{B29145F4-7FD0-4677-A346-01DA1AB59774}" sibTransId="{3602F6F9-31C7-40F1-90E3-FE5C853DEBD1}"/>
    <dgm:cxn modelId="{653523B9-4107-4B4A-B957-0C725151A3B3}" type="presOf" srcId="{B15E6B2A-EF63-4EC6-97A2-C56357F3BB71}" destId="{E011E9DC-F16E-4036-926F-3830F1B25168}" srcOrd="0" destOrd="2" presId="urn:microsoft.com/office/officeart/2005/8/layout/list1"/>
    <dgm:cxn modelId="{EF3B9381-02D2-4B12-B9B2-34D9B43255C0}" srcId="{81A0AA32-B0C2-448B-8B13-892E92B60F5F}" destId="{2BACC687-DEA6-4C1E-8B62-66ECF7BA6C72}" srcOrd="0" destOrd="0" parTransId="{164BC39D-7728-4B6D-A611-E3A84674AABF}" sibTransId="{9EE373B1-29BC-4ABB-B54A-F5089DAADD72}"/>
    <dgm:cxn modelId="{A3C7E796-225A-4DD6-B303-67B068BB8A9C}" type="presOf" srcId="{0BE516F5-ECE2-4281-B20D-A4FF335B277A}" destId="{17ACFFE9-4EE5-4B00-9463-16441C33CF4B}" srcOrd="0" destOrd="1" presId="urn:microsoft.com/office/officeart/2005/8/layout/list1"/>
    <dgm:cxn modelId="{8B36E128-B71F-40BD-BFA8-BD6958B252CB}" type="presOf" srcId="{14BB15CB-610E-4A5C-B384-7929D5E5AD35}" destId="{1391E4F3-5E21-4172-AFE2-FD5F27367AAC}" srcOrd="0" destOrd="1" presId="urn:microsoft.com/office/officeart/2005/8/layout/list1"/>
    <dgm:cxn modelId="{A3A9AA65-7698-4494-8B28-640A90B2C151}" type="presOf" srcId="{2BACC687-DEA6-4C1E-8B62-66ECF7BA6C72}" destId="{C06E6F6C-0A10-437A-82AB-B34C4B65AE66}" srcOrd="0" destOrd="0" presId="urn:microsoft.com/office/officeart/2005/8/layout/list1"/>
    <dgm:cxn modelId="{55F9F32B-EFB6-447A-86FD-52FCCFE211AA}" srcId="{2BACC687-DEA6-4C1E-8B62-66ECF7BA6C72}" destId="{BCD6B443-DE21-41D2-90AF-7AAD97E0A8FD}" srcOrd="2" destOrd="0" parTransId="{80EF735A-044E-4546-8477-C8827FCEAD36}" sibTransId="{5B5AE300-F81E-4EAF-B379-87059A24ED6B}"/>
    <dgm:cxn modelId="{39D95260-7C63-4E10-B160-45EB9A068BEE}" srcId="{C790BF78-9DFE-4404-BB13-E1184D0513A1}" destId="{14BB15CB-610E-4A5C-B384-7929D5E5AD35}" srcOrd="1" destOrd="0" parTransId="{C5A6C085-E611-4E38-B090-08BCFF25932D}" sibTransId="{452899EE-4487-44BD-9415-028299C347F4}"/>
    <dgm:cxn modelId="{43CA92D9-520A-45D2-BF0E-69EC26A916D3}" srcId="{C790BF78-9DFE-4404-BB13-E1184D0513A1}" destId="{2ADE03B9-EE0F-4FC7-A295-AA07725B4B62}" srcOrd="2" destOrd="0" parTransId="{C66BDE19-BEE6-4DF6-ADB1-9DF029F94E24}" sibTransId="{DE89FE52-AB4A-4B6A-BD07-C080803BA01B}"/>
    <dgm:cxn modelId="{5378F06D-821E-4FDB-A400-A10F56EEEC80}" type="presOf" srcId="{AFBFAE42-1664-4223-BF9B-B3AEA4CDDAFB}" destId="{F308CF85-6E47-4F29-81C2-925AF122F4E8}" srcOrd="1" destOrd="0" presId="urn:microsoft.com/office/officeart/2005/8/layout/list1"/>
    <dgm:cxn modelId="{2765C1C3-D437-4DDD-A3C9-9375815422CA}" type="presOf" srcId="{681DEF67-FBF9-40D0-8972-5874B15F10F3}" destId="{0EEEF173-55CA-4259-BAC5-52D1E5B83AF8}" srcOrd="1" destOrd="0" presId="urn:microsoft.com/office/officeart/2005/8/layout/list1"/>
    <dgm:cxn modelId="{7ED8BFD9-A630-49E1-A5E6-0B186A263829}" type="presOf" srcId="{BCD6B443-DE21-41D2-90AF-7AAD97E0A8FD}" destId="{17ACFFE9-4EE5-4B00-9463-16441C33CF4B}" srcOrd="0" destOrd="2" presId="urn:microsoft.com/office/officeart/2005/8/layout/list1"/>
    <dgm:cxn modelId="{A49B0E39-CD38-4C66-8177-BEE470E41300}" srcId="{681DEF67-FBF9-40D0-8972-5874B15F10F3}" destId="{D97EDF19-E817-48AD-B8B3-ADDB0E02FA69}" srcOrd="3" destOrd="0" parTransId="{E88E629D-B2D0-447E-9B18-2B4D6AE96E4E}" sibTransId="{24305C30-AD67-4F12-AE8F-9DB427EB0C81}"/>
    <dgm:cxn modelId="{E87D327A-7432-4037-8530-050271DA8868}" type="presOf" srcId="{81A0AA32-B0C2-448B-8B13-892E92B60F5F}" destId="{EF22C306-7837-4E9B-95A2-0DAC1242B600}" srcOrd="0" destOrd="0" presId="urn:microsoft.com/office/officeart/2005/8/layout/list1"/>
    <dgm:cxn modelId="{081AC08A-D5B2-477C-809A-484092AEE641}" srcId="{81A0AA32-B0C2-448B-8B13-892E92B60F5F}" destId="{C790BF78-9DFE-4404-BB13-E1184D0513A1}" srcOrd="1" destOrd="0" parTransId="{1BA68F03-344E-4D6D-8B16-8778F1456FC9}" sibTransId="{ABAD5D28-52B4-4E2D-96C7-64070EF38E0E}"/>
    <dgm:cxn modelId="{2C226209-443C-4124-8069-795E4E01F89F}" srcId="{681DEF67-FBF9-40D0-8972-5874B15F10F3}" destId="{645CC413-BB69-4790-83B3-98049FD417FF}" srcOrd="0" destOrd="0" parTransId="{94789BE7-E5CE-4AC2-AB75-59EBD338FAB5}" sibTransId="{98FAB957-F6EB-4C8D-B62D-A165E69D1E9C}"/>
    <dgm:cxn modelId="{F86419D0-88F4-4F5E-B930-A0D51DC30906}" type="presOf" srcId="{2BACC687-DEA6-4C1E-8B62-66ECF7BA6C72}" destId="{FF75FACB-4F50-49B9-967F-C4DE11BA138F}" srcOrd="1" destOrd="0" presId="urn:microsoft.com/office/officeart/2005/8/layout/list1"/>
    <dgm:cxn modelId="{D8D419AA-96BE-40B8-B98E-C544C261A811}" srcId="{2BACC687-DEA6-4C1E-8B62-66ECF7BA6C72}" destId="{872C82C1-9D0A-41BD-BB2F-AA9F13D25509}" srcOrd="0" destOrd="0" parTransId="{E4BED85A-437C-46FF-8A96-6F9C17B18030}" sibTransId="{70DCDC8E-C9DA-4F92-9C4F-8521FD33B10B}"/>
    <dgm:cxn modelId="{37E8F57C-090E-42E4-A0A9-79112141140A}" type="presParOf" srcId="{EF22C306-7837-4E9B-95A2-0DAC1242B600}" destId="{8E53942F-5EEB-488B-8F5C-9A27950F504B}" srcOrd="0" destOrd="0" presId="urn:microsoft.com/office/officeart/2005/8/layout/list1"/>
    <dgm:cxn modelId="{2D17AD50-8407-46E0-BE96-3049662B504D}" type="presParOf" srcId="{8E53942F-5EEB-488B-8F5C-9A27950F504B}" destId="{C06E6F6C-0A10-437A-82AB-B34C4B65AE66}" srcOrd="0" destOrd="0" presId="urn:microsoft.com/office/officeart/2005/8/layout/list1"/>
    <dgm:cxn modelId="{4274675D-97F2-4785-84BA-C2ADBCD3EE49}" type="presParOf" srcId="{8E53942F-5EEB-488B-8F5C-9A27950F504B}" destId="{FF75FACB-4F50-49B9-967F-C4DE11BA138F}" srcOrd="1" destOrd="0" presId="urn:microsoft.com/office/officeart/2005/8/layout/list1"/>
    <dgm:cxn modelId="{3418E99E-1EFB-4389-8B64-FDACCD87B41A}" type="presParOf" srcId="{EF22C306-7837-4E9B-95A2-0DAC1242B600}" destId="{C0BE21F7-2FEF-4765-8A0C-C6132EDA3497}" srcOrd="1" destOrd="0" presId="urn:microsoft.com/office/officeart/2005/8/layout/list1"/>
    <dgm:cxn modelId="{99FA2BB9-53C6-48E0-9751-FB3ED0870667}" type="presParOf" srcId="{EF22C306-7837-4E9B-95A2-0DAC1242B600}" destId="{17ACFFE9-4EE5-4B00-9463-16441C33CF4B}" srcOrd="2" destOrd="0" presId="urn:microsoft.com/office/officeart/2005/8/layout/list1"/>
    <dgm:cxn modelId="{73EB08F8-C6B6-4F2A-9138-FF2368CEBC32}" type="presParOf" srcId="{EF22C306-7837-4E9B-95A2-0DAC1242B600}" destId="{03EC5F36-499C-4CA3-BF8B-A78885A2C7D6}" srcOrd="3" destOrd="0" presId="urn:microsoft.com/office/officeart/2005/8/layout/list1"/>
    <dgm:cxn modelId="{B89F3F57-FDCE-4FA3-923E-B5BA29F86A09}" type="presParOf" srcId="{EF22C306-7837-4E9B-95A2-0DAC1242B600}" destId="{52542871-62E8-400E-BA27-D28E9D32E330}" srcOrd="4" destOrd="0" presId="urn:microsoft.com/office/officeart/2005/8/layout/list1"/>
    <dgm:cxn modelId="{570E186B-9B59-447E-9BDB-2A04A58C1B9B}" type="presParOf" srcId="{52542871-62E8-400E-BA27-D28E9D32E330}" destId="{8CE945F4-52E8-4567-942F-5214E480E54B}" srcOrd="0" destOrd="0" presId="urn:microsoft.com/office/officeart/2005/8/layout/list1"/>
    <dgm:cxn modelId="{7DC6DC83-B706-4E0B-96BA-004DF05B54ED}" type="presParOf" srcId="{52542871-62E8-400E-BA27-D28E9D32E330}" destId="{75D9B874-3ECB-4680-BA99-5CFDC28B6047}" srcOrd="1" destOrd="0" presId="urn:microsoft.com/office/officeart/2005/8/layout/list1"/>
    <dgm:cxn modelId="{57D17B8E-2698-4CCD-8152-84E12BD625C4}" type="presParOf" srcId="{EF22C306-7837-4E9B-95A2-0DAC1242B600}" destId="{BE645F55-1600-4377-9E08-AD01D9075481}" srcOrd="5" destOrd="0" presId="urn:microsoft.com/office/officeart/2005/8/layout/list1"/>
    <dgm:cxn modelId="{984031DA-E717-43C1-B82F-CD16B1CFF195}" type="presParOf" srcId="{EF22C306-7837-4E9B-95A2-0DAC1242B600}" destId="{1391E4F3-5E21-4172-AFE2-FD5F27367AAC}" srcOrd="6" destOrd="0" presId="urn:microsoft.com/office/officeart/2005/8/layout/list1"/>
    <dgm:cxn modelId="{39CF6366-AA7C-48EA-95C6-ECDB68626408}" type="presParOf" srcId="{EF22C306-7837-4E9B-95A2-0DAC1242B600}" destId="{F9F889AA-C75B-4CDE-ACB8-75DF93985124}" srcOrd="7" destOrd="0" presId="urn:microsoft.com/office/officeart/2005/8/layout/list1"/>
    <dgm:cxn modelId="{DED72418-29E7-4EA4-9E3B-5ACFF3B4FD4A}" type="presParOf" srcId="{EF22C306-7837-4E9B-95A2-0DAC1242B600}" destId="{92B654D0-2BAE-4D74-A8E4-38CE5ECA34B7}" srcOrd="8" destOrd="0" presId="urn:microsoft.com/office/officeart/2005/8/layout/list1"/>
    <dgm:cxn modelId="{34C9DF29-F22E-4875-A897-F4F770F30998}" type="presParOf" srcId="{92B654D0-2BAE-4D74-A8E4-38CE5ECA34B7}" destId="{3B0A7CC7-2B4F-48E1-94F3-02E5FADA26C5}" srcOrd="0" destOrd="0" presId="urn:microsoft.com/office/officeart/2005/8/layout/list1"/>
    <dgm:cxn modelId="{47A7E05C-E9CF-4DC6-B0F0-4A0737D71E1C}" type="presParOf" srcId="{92B654D0-2BAE-4D74-A8E4-38CE5ECA34B7}" destId="{0EEEF173-55CA-4259-BAC5-52D1E5B83AF8}" srcOrd="1" destOrd="0" presId="urn:microsoft.com/office/officeart/2005/8/layout/list1"/>
    <dgm:cxn modelId="{B9AA69B1-2164-42FD-9A67-5697D01C6109}" type="presParOf" srcId="{EF22C306-7837-4E9B-95A2-0DAC1242B600}" destId="{79165DE0-1543-4BFA-A562-819EC20D0235}" srcOrd="9" destOrd="0" presId="urn:microsoft.com/office/officeart/2005/8/layout/list1"/>
    <dgm:cxn modelId="{1C5DD837-9E93-4D7F-B873-7D7634005080}" type="presParOf" srcId="{EF22C306-7837-4E9B-95A2-0DAC1242B600}" destId="{E011E9DC-F16E-4036-926F-3830F1B25168}" srcOrd="10" destOrd="0" presId="urn:microsoft.com/office/officeart/2005/8/layout/list1"/>
    <dgm:cxn modelId="{5F4E88BB-5548-4BB5-BFD9-30B98061E2EE}" type="presParOf" srcId="{EF22C306-7837-4E9B-95A2-0DAC1242B600}" destId="{3D2B3A84-002C-438E-9923-F7F22A959CCC}" srcOrd="11" destOrd="0" presId="urn:microsoft.com/office/officeart/2005/8/layout/list1"/>
    <dgm:cxn modelId="{BAC04A80-B69A-4DA4-B143-5900FF840955}" type="presParOf" srcId="{EF22C306-7837-4E9B-95A2-0DAC1242B600}" destId="{B63CCD4C-5A58-4A65-B515-F5F0C2EECEFC}" srcOrd="12" destOrd="0" presId="urn:microsoft.com/office/officeart/2005/8/layout/list1"/>
    <dgm:cxn modelId="{40A8A408-7BB5-47FB-8C84-0F7742EA7F0C}" type="presParOf" srcId="{B63CCD4C-5A58-4A65-B515-F5F0C2EECEFC}" destId="{9637AE56-A9FD-4302-A88B-2554581BA538}" srcOrd="0" destOrd="0" presId="urn:microsoft.com/office/officeart/2005/8/layout/list1"/>
    <dgm:cxn modelId="{6097D22B-974A-4A47-8AB2-31115B12EF1B}" type="presParOf" srcId="{B63CCD4C-5A58-4A65-B515-F5F0C2EECEFC}" destId="{F308CF85-6E47-4F29-81C2-925AF122F4E8}" srcOrd="1" destOrd="0" presId="urn:microsoft.com/office/officeart/2005/8/layout/list1"/>
    <dgm:cxn modelId="{AA423F13-85D1-48AA-93BC-7B454C03D6DD}" type="presParOf" srcId="{EF22C306-7837-4E9B-95A2-0DAC1242B600}" destId="{17223820-20B3-4EA6-9B71-EBDECDBF50C0}" srcOrd="13" destOrd="0" presId="urn:microsoft.com/office/officeart/2005/8/layout/list1"/>
    <dgm:cxn modelId="{0A8C3D0F-8068-45D0-9025-B02E987B1D7D}" type="presParOf" srcId="{EF22C306-7837-4E9B-95A2-0DAC1242B600}" destId="{8BA84FCC-95D7-469F-BCFB-D2673DAE90BE}" srcOrd="14"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8B44669-CD1D-4EB9-8FCC-88EF560FA8FA}"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F2865AE7-0A06-445B-B730-60F459F88666}">
      <dgm:prSet phldrT="[Text]" custT="1"/>
      <dgm:spPr/>
      <dgm:t>
        <a:bodyPr/>
        <a:lstStyle/>
        <a:p>
          <a:r>
            <a:rPr lang="el-GR" sz="1400" dirty="0" smtClean="0">
              <a:solidFill>
                <a:srgbClr val="003399"/>
              </a:solidFill>
              <a:latin typeface="+mn-lt"/>
              <a:ea typeface="Verdana" panose="020B0604030504040204" pitchFamily="34" charset="0"/>
              <a:cs typeface="Verdana" panose="020B0604030504040204" pitchFamily="34" charset="0"/>
            </a:rPr>
            <a:t>Χρηματοδότηση ΕΕ: 1.</a:t>
          </a:r>
          <a:r>
            <a:rPr lang="en-US" sz="1400" dirty="0" smtClean="0">
              <a:solidFill>
                <a:srgbClr val="003399"/>
              </a:solidFill>
              <a:latin typeface="+mn-lt"/>
              <a:ea typeface="Verdana" panose="020B0604030504040204" pitchFamily="34" charset="0"/>
              <a:cs typeface="Verdana" panose="020B0604030504040204" pitchFamily="34" charset="0"/>
            </a:rPr>
            <a:t>310</a:t>
          </a:r>
          <a:r>
            <a:rPr lang="el-GR" sz="1400" dirty="0" smtClean="0">
              <a:solidFill>
                <a:srgbClr val="003399"/>
              </a:solidFill>
              <a:latin typeface="+mn-lt"/>
              <a:ea typeface="Verdana" panose="020B0604030504040204" pitchFamily="34" charset="0"/>
              <a:cs typeface="Verdana" panose="020B0604030504040204" pitchFamily="34" charset="0"/>
            </a:rPr>
            <a:t>.</a:t>
          </a:r>
          <a:r>
            <a:rPr lang="en-US" sz="1400" dirty="0" smtClean="0">
              <a:solidFill>
                <a:srgbClr val="003399"/>
              </a:solidFill>
              <a:latin typeface="+mn-lt"/>
              <a:ea typeface="Verdana" panose="020B0604030504040204" pitchFamily="34" charset="0"/>
              <a:cs typeface="Verdana" panose="020B0604030504040204" pitchFamily="34" charset="0"/>
            </a:rPr>
            <a:t>100€</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491D702C-D2F8-426F-AB6E-84E6D564FFE0}" type="parTrans" cxnId="{AFD8A13C-9B04-457E-8B29-09AC3E8594C1}">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ACFAEFAD-10CF-47B1-88FC-D1AB81AAF2B5}" type="sibTrans" cxnId="{AFD8A13C-9B04-457E-8B29-09AC3E8594C1}">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97CEC93F-5E3A-45A8-97F4-737040DC9229}">
      <dgm:prSet phldrT="[Text]" custT="1"/>
      <dgm:spPr/>
      <dgm:t>
        <a:bodyPr/>
        <a:lstStyle/>
        <a:p>
          <a:r>
            <a:rPr lang="el-GR" sz="1400" dirty="0" smtClean="0">
              <a:solidFill>
                <a:srgbClr val="003399"/>
              </a:solidFill>
              <a:latin typeface="+mn-lt"/>
              <a:ea typeface="Verdana" panose="020B0604030504040204" pitchFamily="34" charset="0"/>
              <a:cs typeface="Verdana" panose="020B0604030504040204" pitchFamily="34" charset="0"/>
            </a:rPr>
            <a:t>Περιφέρεια Δυτικής Ελλάδας: 92.795,75€</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7342458A-CB74-47E2-BF8A-D926B3D2ABE6}" type="parTrans" cxnId="{B4BF6EBD-7003-490D-8196-BF37CAF658D9}">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E71992DB-CED8-430B-B162-C59ECFC3F379}" type="sibTrans" cxnId="{B4BF6EBD-7003-490D-8196-BF37CAF658D9}">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D671C603-AD21-466C-9980-FA4E471116B4}">
      <dgm:prSet phldrT="[Text]" custT="1"/>
      <dgm:spPr/>
      <dgm:t>
        <a:bodyPr/>
        <a:lstStyle/>
        <a:p>
          <a:r>
            <a:rPr lang="el-GR" sz="1400" dirty="0" smtClean="0">
              <a:solidFill>
                <a:srgbClr val="003399"/>
              </a:solidFill>
              <a:latin typeface="+mn-lt"/>
              <a:ea typeface="Verdana" panose="020B0604030504040204" pitchFamily="34" charset="0"/>
              <a:cs typeface="Verdana" panose="020B0604030504040204" pitchFamily="34" charset="0"/>
            </a:rPr>
            <a:t>Θεματικό πεδίο: Διαχείριση υδάτων</a:t>
          </a:r>
        </a:p>
        <a:p>
          <a:endParaRPr lang="el-GR" sz="1400" dirty="0" smtClean="0">
            <a:solidFill>
              <a:srgbClr val="003399"/>
            </a:solidFill>
            <a:latin typeface="+mn-lt"/>
            <a:ea typeface="Verdana" panose="020B0604030504040204" pitchFamily="34" charset="0"/>
            <a:cs typeface="Verdana" panose="020B0604030504040204" pitchFamily="34" charset="0"/>
          </a:endParaRPr>
        </a:p>
        <a:p>
          <a:r>
            <a:rPr lang="el-GR" sz="1400" dirty="0" smtClean="0">
              <a:solidFill>
                <a:srgbClr val="003399"/>
              </a:solidFill>
              <a:latin typeface="+mn-lt"/>
              <a:ea typeface="Verdana" panose="020B0604030504040204" pitchFamily="34" charset="0"/>
              <a:cs typeface="Verdana" panose="020B0604030504040204" pitchFamily="34" charset="0"/>
            </a:rPr>
            <a:t>Προκήρυξη: </a:t>
          </a:r>
          <a:r>
            <a:rPr lang="en-US" sz="1400" dirty="0" smtClean="0">
              <a:solidFill>
                <a:srgbClr val="003399"/>
              </a:solidFill>
              <a:latin typeface="+mn-lt"/>
              <a:ea typeface="Verdana" panose="020B0604030504040204" pitchFamily="34" charset="0"/>
              <a:cs typeface="Verdana" panose="020B0604030504040204" pitchFamily="34" charset="0"/>
            </a:rPr>
            <a:t>FP7-REGIONS-</a:t>
          </a:r>
          <a:r>
            <a:rPr lang="el-GR" sz="1400" dirty="0" smtClean="0">
              <a:solidFill>
                <a:srgbClr val="003399"/>
              </a:solidFill>
              <a:latin typeface="+mn-lt"/>
              <a:ea typeface="Verdana" panose="020B0604030504040204" pitchFamily="34" charset="0"/>
              <a:cs typeface="Verdana" panose="020B0604030504040204" pitchFamily="34" charset="0"/>
            </a:rPr>
            <a:t>2009-1</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47E66FAD-FA22-493C-BB2F-3E943883857F}" type="parTrans" cxnId="{7F482126-2E43-4954-80E7-85B95F9844D4}">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A2BCF041-1F77-43FD-BB56-3E4FCB3495B2}" type="sibTrans" cxnId="{7F482126-2E43-4954-80E7-85B95F9844D4}">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E34E075F-5EF9-4CE7-9F07-33D3C0704888}">
      <dgm:prSet phldrT="[Text]" custT="1"/>
      <dgm:spPr/>
      <dgm:t>
        <a:bodyPr/>
        <a:lstStyle/>
        <a:p>
          <a:r>
            <a:rPr lang="en-US" sz="1400" dirty="0" smtClean="0">
              <a:solidFill>
                <a:srgbClr val="003399"/>
              </a:solidFill>
              <a:latin typeface="+mn-lt"/>
              <a:ea typeface="Verdana" panose="020B0604030504040204" pitchFamily="34" charset="0"/>
              <a:cs typeface="Verdana" panose="020B0604030504040204" pitchFamily="34" charset="0"/>
            </a:rPr>
            <a:t>11 </a:t>
          </a:r>
          <a:r>
            <a:rPr lang="el-GR" sz="1400" dirty="0" smtClean="0">
              <a:solidFill>
                <a:srgbClr val="003399"/>
              </a:solidFill>
              <a:latin typeface="+mn-lt"/>
              <a:ea typeface="Verdana" panose="020B0604030504040204" pitchFamily="34" charset="0"/>
              <a:cs typeface="Verdana" panose="020B0604030504040204" pitchFamily="34" charset="0"/>
            </a:rPr>
            <a:t>εταίροι</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152B9A89-EA9F-40AB-B6D0-A0C391B1EC4A}" type="parTrans" cxnId="{A4A21C7C-A726-4D40-971E-50F7616DD720}">
      <dgm:prSet/>
      <dgm:spPr/>
      <dgm:t>
        <a:bodyPr/>
        <a:lstStyle/>
        <a:p>
          <a:endParaRPr lang="en-US" sz="2400">
            <a:latin typeface="+mn-lt"/>
            <a:ea typeface="Verdana" panose="020B0604030504040204" pitchFamily="34" charset="0"/>
            <a:cs typeface="Verdana" panose="020B0604030504040204" pitchFamily="34" charset="0"/>
          </a:endParaRPr>
        </a:p>
      </dgm:t>
    </dgm:pt>
    <dgm:pt modelId="{5BDAD685-4956-40E6-848B-9CB47FC87039}" type="sibTrans" cxnId="{A4A21C7C-A726-4D40-971E-50F7616DD720}">
      <dgm:prSet/>
      <dgm:spPr/>
      <dgm:t>
        <a:bodyPr/>
        <a:lstStyle/>
        <a:p>
          <a:endParaRPr lang="en-US" sz="2400">
            <a:latin typeface="+mn-lt"/>
            <a:ea typeface="Verdana" panose="020B0604030504040204" pitchFamily="34" charset="0"/>
            <a:cs typeface="Verdana" panose="020B0604030504040204" pitchFamily="34" charset="0"/>
          </a:endParaRPr>
        </a:p>
      </dgm:t>
    </dgm:pt>
    <dgm:pt modelId="{172F30D3-CC4E-483D-9CF7-0B420BCBC2CE}">
      <dgm:prSet phldrT="[Text]" custT="1"/>
      <dgm:spPr/>
      <dgm:t>
        <a:bodyPr/>
        <a:lstStyle/>
        <a:p>
          <a:endParaRPr lang="en-US" sz="1400" dirty="0">
            <a:solidFill>
              <a:srgbClr val="003399"/>
            </a:solidFill>
            <a:latin typeface="+mn-lt"/>
            <a:ea typeface="Verdana" panose="020B0604030504040204" pitchFamily="34" charset="0"/>
            <a:cs typeface="Verdana" panose="020B0604030504040204" pitchFamily="34" charset="0"/>
          </a:endParaRPr>
        </a:p>
      </dgm:t>
    </dgm:pt>
    <dgm:pt modelId="{7E5F2D15-3D8A-4283-A8C6-DE5F288F8B86}" type="parTrans" cxnId="{2DAE02D5-A440-4061-B097-9FA5C1B74558}">
      <dgm:prSet/>
      <dgm:spPr/>
      <dgm:t>
        <a:bodyPr/>
        <a:lstStyle/>
        <a:p>
          <a:endParaRPr lang="en-US" sz="2400">
            <a:latin typeface="+mn-lt"/>
            <a:ea typeface="Verdana" panose="020B0604030504040204" pitchFamily="34" charset="0"/>
            <a:cs typeface="Verdana" panose="020B0604030504040204" pitchFamily="34" charset="0"/>
          </a:endParaRPr>
        </a:p>
      </dgm:t>
    </dgm:pt>
    <dgm:pt modelId="{E29F9A39-B8B3-48F6-AE22-FEDB08983C26}" type="sibTrans" cxnId="{2DAE02D5-A440-4061-B097-9FA5C1B74558}">
      <dgm:prSet/>
      <dgm:spPr/>
      <dgm:t>
        <a:bodyPr/>
        <a:lstStyle/>
        <a:p>
          <a:endParaRPr lang="en-US" sz="2400">
            <a:latin typeface="+mn-lt"/>
            <a:ea typeface="Verdana" panose="020B0604030504040204" pitchFamily="34" charset="0"/>
            <a:cs typeface="Verdana" panose="020B0604030504040204" pitchFamily="34" charset="0"/>
          </a:endParaRPr>
        </a:p>
      </dgm:t>
    </dgm:pt>
    <dgm:pt modelId="{B4A14C98-64FC-4D77-95AC-03208DBA0CAF}">
      <dgm:prSet phldrT="[Text]" custT="1"/>
      <dgm:spPr/>
      <dgm:t>
        <a:bodyPr/>
        <a:lstStyle/>
        <a:p>
          <a:endParaRPr lang="en-US" sz="1400" dirty="0">
            <a:solidFill>
              <a:srgbClr val="003399"/>
            </a:solidFill>
            <a:latin typeface="+mn-lt"/>
            <a:ea typeface="Verdana" panose="020B0604030504040204" pitchFamily="34" charset="0"/>
            <a:cs typeface="Verdana" panose="020B0604030504040204" pitchFamily="34" charset="0"/>
          </a:endParaRPr>
        </a:p>
      </dgm:t>
    </dgm:pt>
    <dgm:pt modelId="{77C15F0E-5A3B-42C0-9C7E-927EEFD6EFB6}" type="parTrans" cxnId="{CDDC9B52-E00D-40DE-BDB4-790AAB738C61}">
      <dgm:prSet/>
      <dgm:spPr/>
      <dgm:t>
        <a:bodyPr/>
        <a:lstStyle/>
        <a:p>
          <a:endParaRPr lang="en-US" sz="2400">
            <a:latin typeface="+mn-lt"/>
            <a:ea typeface="Verdana" panose="020B0604030504040204" pitchFamily="34" charset="0"/>
            <a:cs typeface="Verdana" panose="020B0604030504040204" pitchFamily="34" charset="0"/>
          </a:endParaRPr>
        </a:p>
      </dgm:t>
    </dgm:pt>
    <dgm:pt modelId="{86FB53B0-4AA9-4DE1-8CC3-16287D234A65}" type="sibTrans" cxnId="{CDDC9B52-E00D-40DE-BDB4-790AAB738C61}">
      <dgm:prSet/>
      <dgm:spPr/>
      <dgm:t>
        <a:bodyPr/>
        <a:lstStyle/>
        <a:p>
          <a:endParaRPr lang="en-US" sz="2400">
            <a:latin typeface="+mn-lt"/>
            <a:ea typeface="Verdana" panose="020B0604030504040204" pitchFamily="34" charset="0"/>
            <a:cs typeface="Verdana" panose="020B0604030504040204" pitchFamily="34" charset="0"/>
          </a:endParaRPr>
        </a:p>
      </dgm:t>
    </dgm:pt>
    <dgm:pt modelId="{CE92B8EC-8E7D-4F52-8C64-B635F47BAC27}" type="pres">
      <dgm:prSet presAssocID="{D8B44669-CD1D-4EB9-8FCC-88EF560FA8FA}" presName="vert0" presStyleCnt="0">
        <dgm:presLayoutVars>
          <dgm:dir/>
          <dgm:animOne val="branch"/>
          <dgm:animLvl val="lvl"/>
        </dgm:presLayoutVars>
      </dgm:prSet>
      <dgm:spPr/>
      <dgm:t>
        <a:bodyPr/>
        <a:lstStyle/>
        <a:p>
          <a:endParaRPr lang="en-US"/>
        </a:p>
      </dgm:t>
    </dgm:pt>
    <dgm:pt modelId="{7777ED97-48D3-4E41-AA1A-3420A2FAF86C}" type="pres">
      <dgm:prSet presAssocID="{E34E075F-5EF9-4CE7-9F07-33D3C0704888}" presName="thickLine" presStyleLbl="alignNode1" presStyleIdx="0" presStyleCnt="6"/>
      <dgm:spPr/>
    </dgm:pt>
    <dgm:pt modelId="{B30CCC3D-9F3C-437B-BB6D-53E6CE7B6772}" type="pres">
      <dgm:prSet presAssocID="{E34E075F-5EF9-4CE7-9F07-33D3C0704888}" presName="horz1" presStyleCnt="0"/>
      <dgm:spPr/>
    </dgm:pt>
    <dgm:pt modelId="{E654B81D-CFFD-4DA7-B448-46B0A085FCAD}" type="pres">
      <dgm:prSet presAssocID="{E34E075F-5EF9-4CE7-9F07-33D3C0704888}" presName="tx1" presStyleLbl="revTx" presStyleIdx="0" presStyleCnt="6"/>
      <dgm:spPr/>
      <dgm:t>
        <a:bodyPr/>
        <a:lstStyle/>
        <a:p>
          <a:endParaRPr lang="en-US"/>
        </a:p>
      </dgm:t>
    </dgm:pt>
    <dgm:pt modelId="{0B8D221A-0C29-45BF-A4A4-0EB392515228}" type="pres">
      <dgm:prSet presAssocID="{E34E075F-5EF9-4CE7-9F07-33D3C0704888}" presName="vert1" presStyleCnt="0"/>
      <dgm:spPr/>
    </dgm:pt>
    <dgm:pt modelId="{D90F342B-71EE-4F8A-946C-99777BC3900F}" type="pres">
      <dgm:prSet presAssocID="{F2865AE7-0A06-445B-B730-60F459F88666}" presName="thickLine" presStyleLbl="alignNode1" presStyleIdx="1" presStyleCnt="6"/>
      <dgm:spPr/>
      <dgm:t>
        <a:bodyPr/>
        <a:lstStyle/>
        <a:p>
          <a:endParaRPr lang="en-US"/>
        </a:p>
      </dgm:t>
    </dgm:pt>
    <dgm:pt modelId="{161287B5-1D28-449C-92A7-04FC445FECEA}" type="pres">
      <dgm:prSet presAssocID="{F2865AE7-0A06-445B-B730-60F459F88666}" presName="horz1" presStyleCnt="0"/>
      <dgm:spPr/>
    </dgm:pt>
    <dgm:pt modelId="{7250D16B-C27E-4AB6-A43C-4D203AA4E801}" type="pres">
      <dgm:prSet presAssocID="{F2865AE7-0A06-445B-B730-60F459F88666}" presName="tx1" presStyleLbl="revTx" presStyleIdx="1" presStyleCnt="6"/>
      <dgm:spPr/>
      <dgm:t>
        <a:bodyPr/>
        <a:lstStyle/>
        <a:p>
          <a:endParaRPr lang="en-US"/>
        </a:p>
      </dgm:t>
    </dgm:pt>
    <dgm:pt modelId="{96274F66-18A5-4E9D-932F-DC4D0F905A29}" type="pres">
      <dgm:prSet presAssocID="{F2865AE7-0A06-445B-B730-60F459F88666}" presName="vert1" presStyleCnt="0"/>
      <dgm:spPr/>
    </dgm:pt>
    <dgm:pt modelId="{8B9C2973-BFA3-4623-B1DC-21B21477DCA4}" type="pres">
      <dgm:prSet presAssocID="{97CEC93F-5E3A-45A8-97F4-737040DC9229}" presName="thickLine" presStyleLbl="alignNode1" presStyleIdx="2" presStyleCnt="6"/>
      <dgm:spPr/>
    </dgm:pt>
    <dgm:pt modelId="{05D4CD18-5C41-4E95-945E-665CF1D957BA}" type="pres">
      <dgm:prSet presAssocID="{97CEC93F-5E3A-45A8-97F4-737040DC9229}" presName="horz1" presStyleCnt="0"/>
      <dgm:spPr/>
    </dgm:pt>
    <dgm:pt modelId="{E800C46F-3A23-4558-A14D-5ECC921D19C8}" type="pres">
      <dgm:prSet presAssocID="{97CEC93F-5E3A-45A8-97F4-737040DC9229}" presName="tx1" presStyleLbl="revTx" presStyleIdx="2" presStyleCnt="6"/>
      <dgm:spPr/>
      <dgm:t>
        <a:bodyPr/>
        <a:lstStyle/>
        <a:p>
          <a:endParaRPr lang="en-US"/>
        </a:p>
      </dgm:t>
    </dgm:pt>
    <dgm:pt modelId="{7773A65A-57B4-41CB-8CF7-C3F0E60CC8C0}" type="pres">
      <dgm:prSet presAssocID="{97CEC93F-5E3A-45A8-97F4-737040DC9229}" presName="vert1" presStyleCnt="0"/>
      <dgm:spPr/>
    </dgm:pt>
    <dgm:pt modelId="{05455EA5-87E9-4D20-AF47-2C9A3193955F}" type="pres">
      <dgm:prSet presAssocID="{D671C603-AD21-466C-9980-FA4E471116B4}" presName="thickLine" presStyleLbl="alignNode1" presStyleIdx="3" presStyleCnt="6"/>
      <dgm:spPr/>
    </dgm:pt>
    <dgm:pt modelId="{411781F1-9845-4BE1-A3FE-3574D9E86908}" type="pres">
      <dgm:prSet presAssocID="{D671C603-AD21-466C-9980-FA4E471116B4}" presName="horz1" presStyleCnt="0"/>
      <dgm:spPr/>
    </dgm:pt>
    <dgm:pt modelId="{DAFAD1F6-E7E6-461E-A793-E2D1CB7559BB}" type="pres">
      <dgm:prSet presAssocID="{D671C603-AD21-466C-9980-FA4E471116B4}" presName="tx1" presStyleLbl="revTx" presStyleIdx="3" presStyleCnt="6"/>
      <dgm:spPr/>
      <dgm:t>
        <a:bodyPr/>
        <a:lstStyle/>
        <a:p>
          <a:endParaRPr lang="en-US"/>
        </a:p>
      </dgm:t>
    </dgm:pt>
    <dgm:pt modelId="{B87D248D-2B9C-4556-843C-4B50545F6551}" type="pres">
      <dgm:prSet presAssocID="{D671C603-AD21-466C-9980-FA4E471116B4}" presName="vert1" presStyleCnt="0"/>
      <dgm:spPr/>
    </dgm:pt>
    <dgm:pt modelId="{944A0408-6720-4CF5-915C-26057B2AF4C8}" type="pres">
      <dgm:prSet presAssocID="{172F30D3-CC4E-483D-9CF7-0B420BCBC2CE}" presName="thickLine" presStyleLbl="alignNode1" presStyleIdx="4" presStyleCnt="6"/>
      <dgm:spPr/>
    </dgm:pt>
    <dgm:pt modelId="{2B0F664B-E952-4085-B0CE-9557008B5626}" type="pres">
      <dgm:prSet presAssocID="{172F30D3-CC4E-483D-9CF7-0B420BCBC2CE}" presName="horz1" presStyleCnt="0"/>
      <dgm:spPr/>
    </dgm:pt>
    <dgm:pt modelId="{5A0F55C6-691E-42C7-82A5-7AA2625F1BEA}" type="pres">
      <dgm:prSet presAssocID="{172F30D3-CC4E-483D-9CF7-0B420BCBC2CE}" presName="tx1" presStyleLbl="revTx" presStyleIdx="4" presStyleCnt="6"/>
      <dgm:spPr/>
      <dgm:t>
        <a:bodyPr/>
        <a:lstStyle/>
        <a:p>
          <a:endParaRPr lang="en-US"/>
        </a:p>
      </dgm:t>
    </dgm:pt>
    <dgm:pt modelId="{2BD573C1-137E-470D-BAA7-9A61AB7B5FC8}" type="pres">
      <dgm:prSet presAssocID="{172F30D3-CC4E-483D-9CF7-0B420BCBC2CE}" presName="vert1" presStyleCnt="0"/>
      <dgm:spPr/>
    </dgm:pt>
    <dgm:pt modelId="{1FBE233B-F5D0-4511-AA64-DC9F950E0FF5}" type="pres">
      <dgm:prSet presAssocID="{B4A14C98-64FC-4D77-95AC-03208DBA0CAF}" presName="thickLine" presStyleLbl="alignNode1" presStyleIdx="5" presStyleCnt="6"/>
      <dgm:spPr/>
    </dgm:pt>
    <dgm:pt modelId="{23BB6FB1-B087-45D9-80EB-AA59B25A807B}" type="pres">
      <dgm:prSet presAssocID="{B4A14C98-64FC-4D77-95AC-03208DBA0CAF}" presName="horz1" presStyleCnt="0"/>
      <dgm:spPr/>
    </dgm:pt>
    <dgm:pt modelId="{286160A6-A21E-4406-B6D9-CB38B569A7AF}" type="pres">
      <dgm:prSet presAssocID="{B4A14C98-64FC-4D77-95AC-03208DBA0CAF}" presName="tx1" presStyleLbl="revTx" presStyleIdx="5" presStyleCnt="6"/>
      <dgm:spPr/>
      <dgm:t>
        <a:bodyPr/>
        <a:lstStyle/>
        <a:p>
          <a:endParaRPr lang="en-US"/>
        </a:p>
      </dgm:t>
    </dgm:pt>
    <dgm:pt modelId="{FA4272EA-B9B6-4E77-94CC-FD073AD409F0}" type="pres">
      <dgm:prSet presAssocID="{B4A14C98-64FC-4D77-95AC-03208DBA0CAF}" presName="vert1" presStyleCnt="0"/>
      <dgm:spPr/>
    </dgm:pt>
  </dgm:ptLst>
  <dgm:cxnLst>
    <dgm:cxn modelId="{CDDC9B52-E00D-40DE-BDB4-790AAB738C61}" srcId="{D8B44669-CD1D-4EB9-8FCC-88EF560FA8FA}" destId="{B4A14C98-64FC-4D77-95AC-03208DBA0CAF}" srcOrd="5" destOrd="0" parTransId="{77C15F0E-5A3B-42C0-9C7E-927EEFD6EFB6}" sibTransId="{86FB53B0-4AA9-4DE1-8CC3-16287D234A65}"/>
    <dgm:cxn modelId="{A4A21C7C-A726-4D40-971E-50F7616DD720}" srcId="{D8B44669-CD1D-4EB9-8FCC-88EF560FA8FA}" destId="{E34E075F-5EF9-4CE7-9F07-33D3C0704888}" srcOrd="0" destOrd="0" parTransId="{152B9A89-EA9F-40AB-B6D0-A0C391B1EC4A}" sibTransId="{5BDAD685-4956-40E6-848B-9CB47FC87039}"/>
    <dgm:cxn modelId="{EAE5846C-3D5E-4531-98C0-A2D6750065E6}" type="presOf" srcId="{B4A14C98-64FC-4D77-95AC-03208DBA0CAF}" destId="{286160A6-A21E-4406-B6D9-CB38B569A7AF}" srcOrd="0" destOrd="0" presId="urn:microsoft.com/office/officeart/2008/layout/LinedList"/>
    <dgm:cxn modelId="{D0EC27FA-068B-4761-B372-567968B3A411}" type="presOf" srcId="{F2865AE7-0A06-445B-B730-60F459F88666}" destId="{7250D16B-C27E-4AB6-A43C-4D203AA4E801}" srcOrd="0" destOrd="0" presId="urn:microsoft.com/office/officeart/2008/layout/LinedList"/>
    <dgm:cxn modelId="{7F482126-2E43-4954-80E7-85B95F9844D4}" srcId="{D8B44669-CD1D-4EB9-8FCC-88EF560FA8FA}" destId="{D671C603-AD21-466C-9980-FA4E471116B4}" srcOrd="3" destOrd="0" parTransId="{47E66FAD-FA22-493C-BB2F-3E943883857F}" sibTransId="{A2BCF041-1F77-43FD-BB56-3E4FCB3495B2}"/>
    <dgm:cxn modelId="{30E57037-F4B0-4FA4-BAD0-427340B3910A}" type="presOf" srcId="{D8B44669-CD1D-4EB9-8FCC-88EF560FA8FA}" destId="{CE92B8EC-8E7D-4F52-8C64-B635F47BAC27}" srcOrd="0" destOrd="0" presId="urn:microsoft.com/office/officeart/2008/layout/LinedList"/>
    <dgm:cxn modelId="{AFD8A13C-9B04-457E-8B29-09AC3E8594C1}" srcId="{D8B44669-CD1D-4EB9-8FCC-88EF560FA8FA}" destId="{F2865AE7-0A06-445B-B730-60F459F88666}" srcOrd="1" destOrd="0" parTransId="{491D702C-D2F8-426F-AB6E-84E6D564FFE0}" sibTransId="{ACFAEFAD-10CF-47B1-88FC-D1AB81AAF2B5}"/>
    <dgm:cxn modelId="{DD6BC145-3F32-41FD-B7A1-B301101838D0}" type="presOf" srcId="{D671C603-AD21-466C-9980-FA4E471116B4}" destId="{DAFAD1F6-E7E6-461E-A793-E2D1CB7559BB}" srcOrd="0" destOrd="0" presId="urn:microsoft.com/office/officeart/2008/layout/LinedList"/>
    <dgm:cxn modelId="{3E9AEFFC-46D3-4FF6-81B7-18DF52B22D29}" type="presOf" srcId="{97CEC93F-5E3A-45A8-97F4-737040DC9229}" destId="{E800C46F-3A23-4558-A14D-5ECC921D19C8}" srcOrd="0" destOrd="0" presId="urn:microsoft.com/office/officeart/2008/layout/LinedList"/>
    <dgm:cxn modelId="{3B1EE1B5-6ABB-4A4E-8930-630E0F34F8CB}" type="presOf" srcId="{E34E075F-5EF9-4CE7-9F07-33D3C0704888}" destId="{E654B81D-CFFD-4DA7-B448-46B0A085FCAD}" srcOrd="0" destOrd="0" presId="urn:microsoft.com/office/officeart/2008/layout/LinedList"/>
    <dgm:cxn modelId="{B4BF6EBD-7003-490D-8196-BF37CAF658D9}" srcId="{D8B44669-CD1D-4EB9-8FCC-88EF560FA8FA}" destId="{97CEC93F-5E3A-45A8-97F4-737040DC9229}" srcOrd="2" destOrd="0" parTransId="{7342458A-CB74-47E2-BF8A-D926B3D2ABE6}" sibTransId="{E71992DB-CED8-430B-B162-C59ECFC3F379}"/>
    <dgm:cxn modelId="{2DAE02D5-A440-4061-B097-9FA5C1B74558}" srcId="{D8B44669-CD1D-4EB9-8FCC-88EF560FA8FA}" destId="{172F30D3-CC4E-483D-9CF7-0B420BCBC2CE}" srcOrd="4" destOrd="0" parTransId="{7E5F2D15-3D8A-4283-A8C6-DE5F288F8B86}" sibTransId="{E29F9A39-B8B3-48F6-AE22-FEDB08983C26}"/>
    <dgm:cxn modelId="{994BC6EA-A696-4E0F-972C-B8348A757623}" type="presOf" srcId="{172F30D3-CC4E-483D-9CF7-0B420BCBC2CE}" destId="{5A0F55C6-691E-42C7-82A5-7AA2625F1BEA}" srcOrd="0" destOrd="0" presId="urn:microsoft.com/office/officeart/2008/layout/LinedList"/>
    <dgm:cxn modelId="{584C724D-600D-4F35-A0BF-7E5994DBAB52}" type="presParOf" srcId="{CE92B8EC-8E7D-4F52-8C64-B635F47BAC27}" destId="{7777ED97-48D3-4E41-AA1A-3420A2FAF86C}" srcOrd="0" destOrd="0" presId="urn:microsoft.com/office/officeart/2008/layout/LinedList"/>
    <dgm:cxn modelId="{61BD496E-B4B5-450C-ADC0-BCF05AE6E139}" type="presParOf" srcId="{CE92B8EC-8E7D-4F52-8C64-B635F47BAC27}" destId="{B30CCC3D-9F3C-437B-BB6D-53E6CE7B6772}" srcOrd="1" destOrd="0" presId="urn:microsoft.com/office/officeart/2008/layout/LinedList"/>
    <dgm:cxn modelId="{5F1B209E-1CF5-4FF4-98E9-69ADD1FFD44A}" type="presParOf" srcId="{B30CCC3D-9F3C-437B-BB6D-53E6CE7B6772}" destId="{E654B81D-CFFD-4DA7-B448-46B0A085FCAD}" srcOrd="0" destOrd="0" presId="urn:microsoft.com/office/officeart/2008/layout/LinedList"/>
    <dgm:cxn modelId="{68A706AE-5F9A-4198-B44C-830CCB6AF7BE}" type="presParOf" srcId="{B30CCC3D-9F3C-437B-BB6D-53E6CE7B6772}" destId="{0B8D221A-0C29-45BF-A4A4-0EB392515228}" srcOrd="1" destOrd="0" presId="urn:microsoft.com/office/officeart/2008/layout/LinedList"/>
    <dgm:cxn modelId="{CC274CA3-738A-4ECE-B83B-FE22D7815A5A}" type="presParOf" srcId="{CE92B8EC-8E7D-4F52-8C64-B635F47BAC27}" destId="{D90F342B-71EE-4F8A-946C-99777BC3900F}" srcOrd="2" destOrd="0" presId="urn:microsoft.com/office/officeart/2008/layout/LinedList"/>
    <dgm:cxn modelId="{370BD16E-E3C3-49CC-BE48-339C323BE4DA}" type="presParOf" srcId="{CE92B8EC-8E7D-4F52-8C64-B635F47BAC27}" destId="{161287B5-1D28-449C-92A7-04FC445FECEA}" srcOrd="3" destOrd="0" presId="urn:microsoft.com/office/officeart/2008/layout/LinedList"/>
    <dgm:cxn modelId="{39DB69E8-0D67-417C-87BD-4E2C554AB4E4}" type="presParOf" srcId="{161287B5-1D28-449C-92A7-04FC445FECEA}" destId="{7250D16B-C27E-4AB6-A43C-4D203AA4E801}" srcOrd="0" destOrd="0" presId="urn:microsoft.com/office/officeart/2008/layout/LinedList"/>
    <dgm:cxn modelId="{18DE8112-F1A0-4ACF-B805-6BC579A67BE0}" type="presParOf" srcId="{161287B5-1D28-449C-92A7-04FC445FECEA}" destId="{96274F66-18A5-4E9D-932F-DC4D0F905A29}" srcOrd="1" destOrd="0" presId="urn:microsoft.com/office/officeart/2008/layout/LinedList"/>
    <dgm:cxn modelId="{3F2C9CDB-87CF-4086-B900-78B96CBFFFBE}" type="presParOf" srcId="{CE92B8EC-8E7D-4F52-8C64-B635F47BAC27}" destId="{8B9C2973-BFA3-4623-B1DC-21B21477DCA4}" srcOrd="4" destOrd="0" presId="urn:microsoft.com/office/officeart/2008/layout/LinedList"/>
    <dgm:cxn modelId="{1690E5B4-9F7D-4396-BE77-4078FEAB9B93}" type="presParOf" srcId="{CE92B8EC-8E7D-4F52-8C64-B635F47BAC27}" destId="{05D4CD18-5C41-4E95-945E-665CF1D957BA}" srcOrd="5" destOrd="0" presId="urn:microsoft.com/office/officeart/2008/layout/LinedList"/>
    <dgm:cxn modelId="{DE94E7D3-D607-48BD-8694-5B197D63DD5F}" type="presParOf" srcId="{05D4CD18-5C41-4E95-945E-665CF1D957BA}" destId="{E800C46F-3A23-4558-A14D-5ECC921D19C8}" srcOrd="0" destOrd="0" presId="urn:microsoft.com/office/officeart/2008/layout/LinedList"/>
    <dgm:cxn modelId="{329687D6-82B6-4BB4-8BFF-A773EF0D041D}" type="presParOf" srcId="{05D4CD18-5C41-4E95-945E-665CF1D957BA}" destId="{7773A65A-57B4-41CB-8CF7-C3F0E60CC8C0}" srcOrd="1" destOrd="0" presId="urn:microsoft.com/office/officeart/2008/layout/LinedList"/>
    <dgm:cxn modelId="{AA47368A-5CEB-490D-B948-EC7B96FA2A09}" type="presParOf" srcId="{CE92B8EC-8E7D-4F52-8C64-B635F47BAC27}" destId="{05455EA5-87E9-4D20-AF47-2C9A3193955F}" srcOrd="6" destOrd="0" presId="urn:microsoft.com/office/officeart/2008/layout/LinedList"/>
    <dgm:cxn modelId="{1D864ABD-90A6-4E56-ABB5-390AF8C13B90}" type="presParOf" srcId="{CE92B8EC-8E7D-4F52-8C64-B635F47BAC27}" destId="{411781F1-9845-4BE1-A3FE-3574D9E86908}" srcOrd="7" destOrd="0" presId="urn:microsoft.com/office/officeart/2008/layout/LinedList"/>
    <dgm:cxn modelId="{942B7549-4568-4F63-ADE4-F88CF7BEC317}" type="presParOf" srcId="{411781F1-9845-4BE1-A3FE-3574D9E86908}" destId="{DAFAD1F6-E7E6-461E-A793-E2D1CB7559BB}" srcOrd="0" destOrd="0" presId="urn:microsoft.com/office/officeart/2008/layout/LinedList"/>
    <dgm:cxn modelId="{9AE02B79-17EE-4AEA-8BAC-33A84732B18B}" type="presParOf" srcId="{411781F1-9845-4BE1-A3FE-3574D9E86908}" destId="{B87D248D-2B9C-4556-843C-4B50545F6551}" srcOrd="1" destOrd="0" presId="urn:microsoft.com/office/officeart/2008/layout/LinedList"/>
    <dgm:cxn modelId="{5F07931D-6460-461E-A877-6E12B74A1698}" type="presParOf" srcId="{CE92B8EC-8E7D-4F52-8C64-B635F47BAC27}" destId="{944A0408-6720-4CF5-915C-26057B2AF4C8}" srcOrd="8" destOrd="0" presId="urn:microsoft.com/office/officeart/2008/layout/LinedList"/>
    <dgm:cxn modelId="{4092DC9D-839B-4796-9BE0-2FC65677C353}" type="presParOf" srcId="{CE92B8EC-8E7D-4F52-8C64-B635F47BAC27}" destId="{2B0F664B-E952-4085-B0CE-9557008B5626}" srcOrd="9" destOrd="0" presId="urn:microsoft.com/office/officeart/2008/layout/LinedList"/>
    <dgm:cxn modelId="{6A4BBC78-F3A9-4A65-B09A-1B7504425342}" type="presParOf" srcId="{2B0F664B-E952-4085-B0CE-9557008B5626}" destId="{5A0F55C6-691E-42C7-82A5-7AA2625F1BEA}" srcOrd="0" destOrd="0" presId="urn:microsoft.com/office/officeart/2008/layout/LinedList"/>
    <dgm:cxn modelId="{4E6A51BA-5980-4C1F-BF70-C7D1007FC207}" type="presParOf" srcId="{2B0F664B-E952-4085-B0CE-9557008B5626}" destId="{2BD573C1-137E-470D-BAA7-9A61AB7B5FC8}" srcOrd="1" destOrd="0" presId="urn:microsoft.com/office/officeart/2008/layout/LinedList"/>
    <dgm:cxn modelId="{E7B2D4CD-30EE-43A5-8038-67D3268E34ED}" type="presParOf" srcId="{CE92B8EC-8E7D-4F52-8C64-B635F47BAC27}" destId="{1FBE233B-F5D0-4511-AA64-DC9F950E0FF5}" srcOrd="10" destOrd="0" presId="urn:microsoft.com/office/officeart/2008/layout/LinedList"/>
    <dgm:cxn modelId="{2634F346-A729-4722-BDE9-FBCB6574CDC6}" type="presParOf" srcId="{CE92B8EC-8E7D-4F52-8C64-B635F47BAC27}" destId="{23BB6FB1-B087-45D9-80EB-AA59B25A807B}" srcOrd="11" destOrd="0" presId="urn:microsoft.com/office/officeart/2008/layout/LinedList"/>
    <dgm:cxn modelId="{06D90B90-E8F7-457B-A24A-0522FCC02C24}" type="presParOf" srcId="{23BB6FB1-B087-45D9-80EB-AA59B25A807B}" destId="{286160A6-A21E-4406-B6D9-CB38B569A7AF}" srcOrd="0" destOrd="0" presId="urn:microsoft.com/office/officeart/2008/layout/LinedList"/>
    <dgm:cxn modelId="{708F3846-0539-4799-9384-91713FC47B2E}" type="presParOf" srcId="{23BB6FB1-B087-45D9-80EB-AA59B25A807B}" destId="{FA4272EA-B9B6-4E77-94CC-FD073AD409F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B44669-CD1D-4EB9-8FCC-88EF560FA8FA}"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F2865AE7-0A06-445B-B730-60F459F88666}">
      <dgm:prSet phldrT="[Text]" custT="1"/>
      <dgm:spPr/>
      <dgm:t>
        <a:bodyPr/>
        <a:lstStyle/>
        <a:p>
          <a:r>
            <a:rPr lang="el-GR" sz="1400" dirty="0" smtClean="0">
              <a:solidFill>
                <a:srgbClr val="003399"/>
              </a:solidFill>
              <a:latin typeface="+mn-lt"/>
              <a:ea typeface="Verdana" panose="020B0604030504040204" pitchFamily="34" charset="0"/>
              <a:cs typeface="Verdana" panose="020B0604030504040204" pitchFamily="34" charset="0"/>
            </a:rPr>
            <a:t>Χρηματοδότηση ΕΕ: 3</a:t>
          </a:r>
          <a:r>
            <a:rPr lang="en-US" sz="1400" dirty="0" smtClean="0">
              <a:solidFill>
                <a:srgbClr val="003399"/>
              </a:solidFill>
              <a:latin typeface="+mn-lt"/>
              <a:ea typeface="Verdana" panose="020B0604030504040204" pitchFamily="34" charset="0"/>
              <a:cs typeface="Verdana" panose="020B0604030504040204" pitchFamily="34" charset="0"/>
            </a:rPr>
            <a:t>.</a:t>
          </a:r>
          <a:r>
            <a:rPr lang="el-GR" sz="1400" dirty="0" smtClean="0">
              <a:solidFill>
                <a:srgbClr val="003399"/>
              </a:solidFill>
              <a:latin typeface="+mn-lt"/>
              <a:ea typeface="Verdana" panose="020B0604030504040204" pitchFamily="34" charset="0"/>
              <a:cs typeface="Verdana" panose="020B0604030504040204" pitchFamily="34" charset="0"/>
            </a:rPr>
            <a:t>748</a:t>
          </a:r>
          <a:r>
            <a:rPr lang="en-US" sz="1400" dirty="0" smtClean="0">
              <a:solidFill>
                <a:srgbClr val="003399"/>
              </a:solidFill>
              <a:latin typeface="+mn-lt"/>
              <a:ea typeface="Verdana" panose="020B0604030504040204" pitchFamily="34" charset="0"/>
              <a:cs typeface="Verdana" panose="020B0604030504040204" pitchFamily="34" charset="0"/>
            </a:rPr>
            <a:t>.</a:t>
          </a:r>
          <a:r>
            <a:rPr lang="el-GR" sz="1400" dirty="0" smtClean="0">
              <a:solidFill>
                <a:srgbClr val="003399"/>
              </a:solidFill>
              <a:latin typeface="+mn-lt"/>
              <a:ea typeface="Verdana" panose="020B0604030504040204" pitchFamily="34" charset="0"/>
              <a:cs typeface="Verdana" panose="020B0604030504040204" pitchFamily="34" charset="0"/>
            </a:rPr>
            <a:t>967,5</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491D702C-D2F8-426F-AB6E-84E6D564FFE0}" type="parTrans" cxnId="{AFD8A13C-9B04-457E-8B29-09AC3E8594C1}">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ACFAEFAD-10CF-47B1-88FC-D1AB81AAF2B5}" type="sibTrans" cxnId="{AFD8A13C-9B04-457E-8B29-09AC3E8594C1}">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97CEC93F-5E3A-45A8-97F4-737040DC9229}">
      <dgm:prSet phldrT="[Text]" custT="1"/>
      <dgm:spPr/>
      <dgm:t>
        <a:bodyPr/>
        <a:lstStyle/>
        <a:p>
          <a:r>
            <a:rPr lang="el-GR" sz="1400" dirty="0" smtClean="0">
              <a:solidFill>
                <a:srgbClr val="003399"/>
              </a:solidFill>
              <a:latin typeface="+mn-lt"/>
              <a:ea typeface="Verdana" panose="020B0604030504040204" pitchFamily="34" charset="0"/>
              <a:cs typeface="Verdana" panose="020B0604030504040204" pitchFamily="34" charset="0"/>
            </a:rPr>
            <a:t>Θεματικό πεδίο: Επαναχρησιμοποίηση νερού στην κλωστοϋφαντουργία   </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7342458A-CB74-47E2-BF8A-D926B3D2ABE6}" type="parTrans" cxnId="{B4BF6EBD-7003-490D-8196-BF37CAF658D9}">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E71992DB-CED8-430B-B162-C59ECFC3F379}" type="sibTrans" cxnId="{B4BF6EBD-7003-490D-8196-BF37CAF658D9}">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D671C603-AD21-466C-9980-FA4E471116B4}">
      <dgm:prSet phldrT="[Text]" custT="1"/>
      <dgm:spPr/>
      <dgm:t>
        <a:bodyPr/>
        <a:lstStyle/>
        <a:p>
          <a:r>
            <a:rPr lang="el-GR" sz="1400" dirty="0" smtClean="0">
              <a:solidFill>
                <a:srgbClr val="003399"/>
              </a:solidFill>
              <a:latin typeface="+mn-lt"/>
              <a:ea typeface="Verdana" panose="020B0604030504040204" pitchFamily="34" charset="0"/>
              <a:cs typeface="Verdana" panose="020B0604030504040204" pitchFamily="34" charset="0"/>
            </a:rPr>
            <a:t>Χώρα συντονιστή: Ολλανδία</a:t>
          </a:r>
        </a:p>
        <a:p>
          <a:endParaRPr lang="el-GR" sz="1400" dirty="0" smtClean="0">
            <a:solidFill>
              <a:srgbClr val="003399"/>
            </a:solidFill>
            <a:latin typeface="+mn-lt"/>
            <a:ea typeface="Verdana" panose="020B0604030504040204" pitchFamily="34" charset="0"/>
            <a:cs typeface="Verdana" panose="020B0604030504040204" pitchFamily="34" charset="0"/>
          </a:endParaRPr>
        </a:p>
        <a:p>
          <a:r>
            <a:rPr lang="el-GR" sz="1400" dirty="0" smtClean="0">
              <a:solidFill>
                <a:srgbClr val="003399"/>
              </a:solidFill>
              <a:latin typeface="+mn-lt"/>
              <a:ea typeface="Verdana" panose="020B0604030504040204" pitchFamily="34" charset="0"/>
              <a:cs typeface="Verdana" panose="020B0604030504040204" pitchFamily="34" charset="0"/>
            </a:rPr>
            <a:t>Προκήρυξη: </a:t>
          </a:r>
          <a:r>
            <a:rPr lang="en-US" sz="1400" dirty="0" smtClean="0">
              <a:solidFill>
                <a:srgbClr val="003399"/>
              </a:solidFill>
              <a:latin typeface="+mn-lt"/>
              <a:ea typeface="Verdana" panose="020B0604030504040204" pitchFamily="34" charset="0"/>
              <a:cs typeface="Verdana" panose="020B0604030504040204" pitchFamily="34" charset="0"/>
            </a:rPr>
            <a:t>H2020-WATER-2014-two-stage</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47E66FAD-FA22-493C-BB2F-3E943883857F}" type="parTrans" cxnId="{7F482126-2E43-4954-80E7-85B95F9844D4}">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A2BCF041-1F77-43FD-BB56-3E4FCB3495B2}" type="sibTrans" cxnId="{7F482126-2E43-4954-80E7-85B95F9844D4}">
      <dgm:prSet/>
      <dgm:spPr/>
      <dgm:t>
        <a:bodyPr/>
        <a:lstStyle/>
        <a:p>
          <a:endParaRPr lang="en-US" sz="1600">
            <a:solidFill>
              <a:srgbClr val="003399"/>
            </a:solidFill>
            <a:latin typeface="+mn-lt"/>
            <a:ea typeface="Verdana" panose="020B0604030504040204" pitchFamily="34" charset="0"/>
            <a:cs typeface="Verdana" panose="020B0604030504040204" pitchFamily="34" charset="0"/>
          </a:endParaRPr>
        </a:p>
      </dgm:t>
    </dgm:pt>
    <dgm:pt modelId="{E34E075F-5EF9-4CE7-9F07-33D3C0704888}">
      <dgm:prSet phldrT="[Text]" custT="1"/>
      <dgm:spPr/>
      <dgm:t>
        <a:bodyPr/>
        <a:lstStyle/>
        <a:p>
          <a:r>
            <a:rPr lang="en-US" sz="1400" dirty="0" smtClean="0">
              <a:solidFill>
                <a:srgbClr val="003399"/>
              </a:solidFill>
              <a:latin typeface="+mn-lt"/>
              <a:ea typeface="Verdana" panose="020B0604030504040204" pitchFamily="34" charset="0"/>
              <a:cs typeface="Verdana" panose="020B0604030504040204" pitchFamily="34" charset="0"/>
            </a:rPr>
            <a:t>7 </a:t>
          </a:r>
          <a:r>
            <a:rPr lang="el-GR" sz="1400" dirty="0" smtClean="0">
              <a:solidFill>
                <a:srgbClr val="003399"/>
              </a:solidFill>
              <a:latin typeface="+mn-lt"/>
              <a:ea typeface="Verdana" panose="020B0604030504040204" pitchFamily="34" charset="0"/>
              <a:cs typeface="Verdana" panose="020B0604030504040204" pitchFamily="34" charset="0"/>
            </a:rPr>
            <a:t>εταίροι</a:t>
          </a:r>
          <a:endParaRPr lang="en-US" sz="1400" dirty="0">
            <a:solidFill>
              <a:srgbClr val="003399"/>
            </a:solidFill>
            <a:latin typeface="+mn-lt"/>
            <a:ea typeface="Verdana" panose="020B0604030504040204" pitchFamily="34" charset="0"/>
            <a:cs typeface="Verdana" panose="020B0604030504040204" pitchFamily="34" charset="0"/>
          </a:endParaRPr>
        </a:p>
      </dgm:t>
    </dgm:pt>
    <dgm:pt modelId="{152B9A89-EA9F-40AB-B6D0-A0C391B1EC4A}" type="parTrans" cxnId="{A4A21C7C-A726-4D40-971E-50F7616DD720}">
      <dgm:prSet/>
      <dgm:spPr/>
      <dgm:t>
        <a:bodyPr/>
        <a:lstStyle/>
        <a:p>
          <a:endParaRPr lang="en-US" sz="2400">
            <a:latin typeface="+mn-lt"/>
            <a:ea typeface="Verdana" panose="020B0604030504040204" pitchFamily="34" charset="0"/>
            <a:cs typeface="Verdana" panose="020B0604030504040204" pitchFamily="34" charset="0"/>
          </a:endParaRPr>
        </a:p>
      </dgm:t>
    </dgm:pt>
    <dgm:pt modelId="{5BDAD685-4956-40E6-848B-9CB47FC87039}" type="sibTrans" cxnId="{A4A21C7C-A726-4D40-971E-50F7616DD720}">
      <dgm:prSet/>
      <dgm:spPr/>
      <dgm:t>
        <a:bodyPr/>
        <a:lstStyle/>
        <a:p>
          <a:endParaRPr lang="en-US" sz="2400">
            <a:latin typeface="+mn-lt"/>
            <a:ea typeface="Verdana" panose="020B0604030504040204" pitchFamily="34" charset="0"/>
            <a:cs typeface="Verdana" panose="020B0604030504040204" pitchFamily="34" charset="0"/>
          </a:endParaRPr>
        </a:p>
      </dgm:t>
    </dgm:pt>
    <dgm:pt modelId="{172F30D3-CC4E-483D-9CF7-0B420BCBC2CE}">
      <dgm:prSet phldrT="[Text]" custT="1"/>
      <dgm:spPr/>
      <dgm:t>
        <a:bodyPr/>
        <a:lstStyle/>
        <a:p>
          <a:endParaRPr lang="en-US" sz="1400" dirty="0">
            <a:solidFill>
              <a:srgbClr val="003399"/>
            </a:solidFill>
            <a:latin typeface="+mn-lt"/>
            <a:ea typeface="Verdana" panose="020B0604030504040204" pitchFamily="34" charset="0"/>
            <a:cs typeface="Verdana" panose="020B0604030504040204" pitchFamily="34" charset="0"/>
          </a:endParaRPr>
        </a:p>
      </dgm:t>
    </dgm:pt>
    <dgm:pt modelId="{7E5F2D15-3D8A-4283-A8C6-DE5F288F8B86}" type="parTrans" cxnId="{2DAE02D5-A440-4061-B097-9FA5C1B74558}">
      <dgm:prSet/>
      <dgm:spPr/>
      <dgm:t>
        <a:bodyPr/>
        <a:lstStyle/>
        <a:p>
          <a:endParaRPr lang="en-US" sz="2400">
            <a:latin typeface="+mn-lt"/>
            <a:ea typeface="Verdana" panose="020B0604030504040204" pitchFamily="34" charset="0"/>
            <a:cs typeface="Verdana" panose="020B0604030504040204" pitchFamily="34" charset="0"/>
          </a:endParaRPr>
        </a:p>
      </dgm:t>
    </dgm:pt>
    <dgm:pt modelId="{E29F9A39-B8B3-48F6-AE22-FEDB08983C26}" type="sibTrans" cxnId="{2DAE02D5-A440-4061-B097-9FA5C1B74558}">
      <dgm:prSet/>
      <dgm:spPr/>
      <dgm:t>
        <a:bodyPr/>
        <a:lstStyle/>
        <a:p>
          <a:endParaRPr lang="en-US" sz="2400">
            <a:latin typeface="+mn-lt"/>
            <a:ea typeface="Verdana" panose="020B0604030504040204" pitchFamily="34" charset="0"/>
            <a:cs typeface="Verdana" panose="020B0604030504040204" pitchFamily="34" charset="0"/>
          </a:endParaRPr>
        </a:p>
      </dgm:t>
    </dgm:pt>
    <dgm:pt modelId="{B4A14C98-64FC-4D77-95AC-03208DBA0CAF}">
      <dgm:prSet phldrT="[Text]" custT="1"/>
      <dgm:spPr/>
      <dgm:t>
        <a:bodyPr/>
        <a:lstStyle/>
        <a:p>
          <a:endParaRPr lang="en-US" sz="1400" dirty="0">
            <a:solidFill>
              <a:srgbClr val="003399"/>
            </a:solidFill>
            <a:latin typeface="+mn-lt"/>
            <a:ea typeface="Verdana" panose="020B0604030504040204" pitchFamily="34" charset="0"/>
            <a:cs typeface="Verdana" panose="020B0604030504040204" pitchFamily="34" charset="0"/>
          </a:endParaRPr>
        </a:p>
      </dgm:t>
    </dgm:pt>
    <dgm:pt modelId="{77C15F0E-5A3B-42C0-9C7E-927EEFD6EFB6}" type="parTrans" cxnId="{CDDC9B52-E00D-40DE-BDB4-790AAB738C61}">
      <dgm:prSet/>
      <dgm:spPr/>
      <dgm:t>
        <a:bodyPr/>
        <a:lstStyle/>
        <a:p>
          <a:endParaRPr lang="en-US" sz="2400">
            <a:latin typeface="+mn-lt"/>
            <a:ea typeface="Verdana" panose="020B0604030504040204" pitchFamily="34" charset="0"/>
            <a:cs typeface="Verdana" panose="020B0604030504040204" pitchFamily="34" charset="0"/>
          </a:endParaRPr>
        </a:p>
      </dgm:t>
    </dgm:pt>
    <dgm:pt modelId="{86FB53B0-4AA9-4DE1-8CC3-16287D234A65}" type="sibTrans" cxnId="{CDDC9B52-E00D-40DE-BDB4-790AAB738C61}">
      <dgm:prSet/>
      <dgm:spPr/>
      <dgm:t>
        <a:bodyPr/>
        <a:lstStyle/>
        <a:p>
          <a:endParaRPr lang="en-US" sz="2400">
            <a:latin typeface="+mn-lt"/>
            <a:ea typeface="Verdana" panose="020B0604030504040204" pitchFamily="34" charset="0"/>
            <a:cs typeface="Verdana" panose="020B0604030504040204" pitchFamily="34" charset="0"/>
          </a:endParaRPr>
        </a:p>
      </dgm:t>
    </dgm:pt>
    <dgm:pt modelId="{CE92B8EC-8E7D-4F52-8C64-B635F47BAC27}" type="pres">
      <dgm:prSet presAssocID="{D8B44669-CD1D-4EB9-8FCC-88EF560FA8FA}" presName="vert0" presStyleCnt="0">
        <dgm:presLayoutVars>
          <dgm:dir/>
          <dgm:animOne val="branch"/>
          <dgm:animLvl val="lvl"/>
        </dgm:presLayoutVars>
      </dgm:prSet>
      <dgm:spPr/>
      <dgm:t>
        <a:bodyPr/>
        <a:lstStyle/>
        <a:p>
          <a:endParaRPr lang="en-US"/>
        </a:p>
      </dgm:t>
    </dgm:pt>
    <dgm:pt modelId="{7777ED97-48D3-4E41-AA1A-3420A2FAF86C}" type="pres">
      <dgm:prSet presAssocID="{E34E075F-5EF9-4CE7-9F07-33D3C0704888}" presName="thickLine" presStyleLbl="alignNode1" presStyleIdx="0" presStyleCnt="6"/>
      <dgm:spPr/>
    </dgm:pt>
    <dgm:pt modelId="{B30CCC3D-9F3C-437B-BB6D-53E6CE7B6772}" type="pres">
      <dgm:prSet presAssocID="{E34E075F-5EF9-4CE7-9F07-33D3C0704888}" presName="horz1" presStyleCnt="0"/>
      <dgm:spPr/>
    </dgm:pt>
    <dgm:pt modelId="{E654B81D-CFFD-4DA7-B448-46B0A085FCAD}" type="pres">
      <dgm:prSet presAssocID="{E34E075F-5EF9-4CE7-9F07-33D3C0704888}" presName="tx1" presStyleLbl="revTx" presStyleIdx="0" presStyleCnt="6"/>
      <dgm:spPr/>
      <dgm:t>
        <a:bodyPr/>
        <a:lstStyle/>
        <a:p>
          <a:endParaRPr lang="en-US"/>
        </a:p>
      </dgm:t>
    </dgm:pt>
    <dgm:pt modelId="{0B8D221A-0C29-45BF-A4A4-0EB392515228}" type="pres">
      <dgm:prSet presAssocID="{E34E075F-5EF9-4CE7-9F07-33D3C0704888}" presName="vert1" presStyleCnt="0"/>
      <dgm:spPr/>
    </dgm:pt>
    <dgm:pt modelId="{D90F342B-71EE-4F8A-946C-99777BC3900F}" type="pres">
      <dgm:prSet presAssocID="{F2865AE7-0A06-445B-B730-60F459F88666}" presName="thickLine" presStyleLbl="alignNode1" presStyleIdx="1" presStyleCnt="6"/>
      <dgm:spPr/>
      <dgm:t>
        <a:bodyPr/>
        <a:lstStyle/>
        <a:p>
          <a:endParaRPr lang="en-US"/>
        </a:p>
      </dgm:t>
    </dgm:pt>
    <dgm:pt modelId="{161287B5-1D28-449C-92A7-04FC445FECEA}" type="pres">
      <dgm:prSet presAssocID="{F2865AE7-0A06-445B-B730-60F459F88666}" presName="horz1" presStyleCnt="0"/>
      <dgm:spPr/>
    </dgm:pt>
    <dgm:pt modelId="{7250D16B-C27E-4AB6-A43C-4D203AA4E801}" type="pres">
      <dgm:prSet presAssocID="{F2865AE7-0A06-445B-B730-60F459F88666}" presName="tx1" presStyleLbl="revTx" presStyleIdx="1" presStyleCnt="6"/>
      <dgm:spPr/>
      <dgm:t>
        <a:bodyPr/>
        <a:lstStyle/>
        <a:p>
          <a:endParaRPr lang="en-US"/>
        </a:p>
      </dgm:t>
    </dgm:pt>
    <dgm:pt modelId="{96274F66-18A5-4E9D-932F-DC4D0F905A29}" type="pres">
      <dgm:prSet presAssocID="{F2865AE7-0A06-445B-B730-60F459F88666}" presName="vert1" presStyleCnt="0"/>
      <dgm:spPr/>
    </dgm:pt>
    <dgm:pt modelId="{8B9C2973-BFA3-4623-B1DC-21B21477DCA4}" type="pres">
      <dgm:prSet presAssocID="{97CEC93F-5E3A-45A8-97F4-737040DC9229}" presName="thickLine" presStyleLbl="alignNode1" presStyleIdx="2" presStyleCnt="6"/>
      <dgm:spPr/>
    </dgm:pt>
    <dgm:pt modelId="{05D4CD18-5C41-4E95-945E-665CF1D957BA}" type="pres">
      <dgm:prSet presAssocID="{97CEC93F-5E3A-45A8-97F4-737040DC9229}" presName="horz1" presStyleCnt="0"/>
      <dgm:spPr/>
    </dgm:pt>
    <dgm:pt modelId="{E800C46F-3A23-4558-A14D-5ECC921D19C8}" type="pres">
      <dgm:prSet presAssocID="{97CEC93F-5E3A-45A8-97F4-737040DC9229}" presName="tx1" presStyleLbl="revTx" presStyleIdx="2" presStyleCnt="6"/>
      <dgm:spPr/>
      <dgm:t>
        <a:bodyPr/>
        <a:lstStyle/>
        <a:p>
          <a:endParaRPr lang="en-US"/>
        </a:p>
      </dgm:t>
    </dgm:pt>
    <dgm:pt modelId="{7773A65A-57B4-41CB-8CF7-C3F0E60CC8C0}" type="pres">
      <dgm:prSet presAssocID="{97CEC93F-5E3A-45A8-97F4-737040DC9229}" presName="vert1" presStyleCnt="0"/>
      <dgm:spPr/>
    </dgm:pt>
    <dgm:pt modelId="{05455EA5-87E9-4D20-AF47-2C9A3193955F}" type="pres">
      <dgm:prSet presAssocID="{D671C603-AD21-466C-9980-FA4E471116B4}" presName="thickLine" presStyleLbl="alignNode1" presStyleIdx="3" presStyleCnt="6"/>
      <dgm:spPr/>
    </dgm:pt>
    <dgm:pt modelId="{411781F1-9845-4BE1-A3FE-3574D9E86908}" type="pres">
      <dgm:prSet presAssocID="{D671C603-AD21-466C-9980-FA4E471116B4}" presName="horz1" presStyleCnt="0"/>
      <dgm:spPr/>
    </dgm:pt>
    <dgm:pt modelId="{DAFAD1F6-E7E6-461E-A793-E2D1CB7559BB}" type="pres">
      <dgm:prSet presAssocID="{D671C603-AD21-466C-9980-FA4E471116B4}" presName="tx1" presStyleLbl="revTx" presStyleIdx="3" presStyleCnt="6"/>
      <dgm:spPr/>
      <dgm:t>
        <a:bodyPr/>
        <a:lstStyle/>
        <a:p>
          <a:endParaRPr lang="en-US"/>
        </a:p>
      </dgm:t>
    </dgm:pt>
    <dgm:pt modelId="{B87D248D-2B9C-4556-843C-4B50545F6551}" type="pres">
      <dgm:prSet presAssocID="{D671C603-AD21-466C-9980-FA4E471116B4}" presName="vert1" presStyleCnt="0"/>
      <dgm:spPr/>
    </dgm:pt>
    <dgm:pt modelId="{944A0408-6720-4CF5-915C-26057B2AF4C8}" type="pres">
      <dgm:prSet presAssocID="{172F30D3-CC4E-483D-9CF7-0B420BCBC2CE}" presName="thickLine" presStyleLbl="alignNode1" presStyleIdx="4" presStyleCnt="6"/>
      <dgm:spPr/>
    </dgm:pt>
    <dgm:pt modelId="{2B0F664B-E952-4085-B0CE-9557008B5626}" type="pres">
      <dgm:prSet presAssocID="{172F30D3-CC4E-483D-9CF7-0B420BCBC2CE}" presName="horz1" presStyleCnt="0"/>
      <dgm:spPr/>
    </dgm:pt>
    <dgm:pt modelId="{5A0F55C6-691E-42C7-82A5-7AA2625F1BEA}" type="pres">
      <dgm:prSet presAssocID="{172F30D3-CC4E-483D-9CF7-0B420BCBC2CE}" presName="tx1" presStyleLbl="revTx" presStyleIdx="4" presStyleCnt="6"/>
      <dgm:spPr/>
      <dgm:t>
        <a:bodyPr/>
        <a:lstStyle/>
        <a:p>
          <a:endParaRPr lang="en-US"/>
        </a:p>
      </dgm:t>
    </dgm:pt>
    <dgm:pt modelId="{2BD573C1-137E-470D-BAA7-9A61AB7B5FC8}" type="pres">
      <dgm:prSet presAssocID="{172F30D3-CC4E-483D-9CF7-0B420BCBC2CE}" presName="vert1" presStyleCnt="0"/>
      <dgm:spPr/>
    </dgm:pt>
    <dgm:pt modelId="{1FBE233B-F5D0-4511-AA64-DC9F950E0FF5}" type="pres">
      <dgm:prSet presAssocID="{B4A14C98-64FC-4D77-95AC-03208DBA0CAF}" presName="thickLine" presStyleLbl="alignNode1" presStyleIdx="5" presStyleCnt="6"/>
      <dgm:spPr/>
    </dgm:pt>
    <dgm:pt modelId="{23BB6FB1-B087-45D9-80EB-AA59B25A807B}" type="pres">
      <dgm:prSet presAssocID="{B4A14C98-64FC-4D77-95AC-03208DBA0CAF}" presName="horz1" presStyleCnt="0"/>
      <dgm:spPr/>
    </dgm:pt>
    <dgm:pt modelId="{286160A6-A21E-4406-B6D9-CB38B569A7AF}" type="pres">
      <dgm:prSet presAssocID="{B4A14C98-64FC-4D77-95AC-03208DBA0CAF}" presName="tx1" presStyleLbl="revTx" presStyleIdx="5" presStyleCnt="6"/>
      <dgm:spPr/>
      <dgm:t>
        <a:bodyPr/>
        <a:lstStyle/>
        <a:p>
          <a:endParaRPr lang="en-US"/>
        </a:p>
      </dgm:t>
    </dgm:pt>
    <dgm:pt modelId="{FA4272EA-B9B6-4E77-94CC-FD073AD409F0}" type="pres">
      <dgm:prSet presAssocID="{B4A14C98-64FC-4D77-95AC-03208DBA0CAF}" presName="vert1" presStyleCnt="0"/>
      <dgm:spPr/>
    </dgm:pt>
  </dgm:ptLst>
  <dgm:cxnLst>
    <dgm:cxn modelId="{AE0A9F6E-2FD5-47BF-A69B-4B505B6A0FB8}" type="presOf" srcId="{D671C603-AD21-466C-9980-FA4E471116B4}" destId="{DAFAD1F6-E7E6-461E-A793-E2D1CB7559BB}" srcOrd="0" destOrd="0" presId="urn:microsoft.com/office/officeart/2008/layout/LinedList"/>
    <dgm:cxn modelId="{0934A54F-61FB-4DF0-AF46-46A092C80F61}" type="presOf" srcId="{D8B44669-CD1D-4EB9-8FCC-88EF560FA8FA}" destId="{CE92B8EC-8E7D-4F52-8C64-B635F47BAC27}" srcOrd="0" destOrd="0" presId="urn:microsoft.com/office/officeart/2008/layout/LinedList"/>
    <dgm:cxn modelId="{7F482126-2E43-4954-80E7-85B95F9844D4}" srcId="{D8B44669-CD1D-4EB9-8FCC-88EF560FA8FA}" destId="{D671C603-AD21-466C-9980-FA4E471116B4}" srcOrd="3" destOrd="0" parTransId="{47E66FAD-FA22-493C-BB2F-3E943883857F}" sibTransId="{A2BCF041-1F77-43FD-BB56-3E4FCB3495B2}"/>
    <dgm:cxn modelId="{A4A21C7C-A726-4D40-971E-50F7616DD720}" srcId="{D8B44669-CD1D-4EB9-8FCC-88EF560FA8FA}" destId="{E34E075F-5EF9-4CE7-9F07-33D3C0704888}" srcOrd="0" destOrd="0" parTransId="{152B9A89-EA9F-40AB-B6D0-A0C391B1EC4A}" sibTransId="{5BDAD685-4956-40E6-848B-9CB47FC87039}"/>
    <dgm:cxn modelId="{F30F5581-7D5D-4E88-B1C4-879EFF029EE6}" type="presOf" srcId="{F2865AE7-0A06-445B-B730-60F459F88666}" destId="{7250D16B-C27E-4AB6-A43C-4D203AA4E801}" srcOrd="0" destOrd="0" presId="urn:microsoft.com/office/officeart/2008/layout/LinedList"/>
    <dgm:cxn modelId="{C0FC0DF4-B1AA-42AB-A949-28F5766492C5}" type="presOf" srcId="{172F30D3-CC4E-483D-9CF7-0B420BCBC2CE}" destId="{5A0F55C6-691E-42C7-82A5-7AA2625F1BEA}" srcOrd="0" destOrd="0" presId="urn:microsoft.com/office/officeart/2008/layout/LinedList"/>
    <dgm:cxn modelId="{2DAE02D5-A440-4061-B097-9FA5C1B74558}" srcId="{D8B44669-CD1D-4EB9-8FCC-88EF560FA8FA}" destId="{172F30D3-CC4E-483D-9CF7-0B420BCBC2CE}" srcOrd="4" destOrd="0" parTransId="{7E5F2D15-3D8A-4283-A8C6-DE5F288F8B86}" sibTransId="{E29F9A39-B8B3-48F6-AE22-FEDB08983C26}"/>
    <dgm:cxn modelId="{E681876C-AF1F-4F2E-8220-CAFEE848F779}" type="presOf" srcId="{97CEC93F-5E3A-45A8-97F4-737040DC9229}" destId="{E800C46F-3A23-4558-A14D-5ECC921D19C8}" srcOrd="0" destOrd="0" presId="urn:microsoft.com/office/officeart/2008/layout/LinedList"/>
    <dgm:cxn modelId="{CDDC9B52-E00D-40DE-BDB4-790AAB738C61}" srcId="{D8B44669-CD1D-4EB9-8FCC-88EF560FA8FA}" destId="{B4A14C98-64FC-4D77-95AC-03208DBA0CAF}" srcOrd="5" destOrd="0" parTransId="{77C15F0E-5A3B-42C0-9C7E-927EEFD6EFB6}" sibTransId="{86FB53B0-4AA9-4DE1-8CC3-16287D234A65}"/>
    <dgm:cxn modelId="{AFD8A13C-9B04-457E-8B29-09AC3E8594C1}" srcId="{D8B44669-CD1D-4EB9-8FCC-88EF560FA8FA}" destId="{F2865AE7-0A06-445B-B730-60F459F88666}" srcOrd="1" destOrd="0" parTransId="{491D702C-D2F8-426F-AB6E-84E6D564FFE0}" sibTransId="{ACFAEFAD-10CF-47B1-88FC-D1AB81AAF2B5}"/>
    <dgm:cxn modelId="{9D1D6EF8-C8EC-4D8F-ACDC-6B84AB880CC0}" type="presOf" srcId="{E34E075F-5EF9-4CE7-9F07-33D3C0704888}" destId="{E654B81D-CFFD-4DA7-B448-46B0A085FCAD}" srcOrd="0" destOrd="0" presId="urn:microsoft.com/office/officeart/2008/layout/LinedList"/>
    <dgm:cxn modelId="{19822C89-B8BE-4C97-9924-2DA144590DCC}" type="presOf" srcId="{B4A14C98-64FC-4D77-95AC-03208DBA0CAF}" destId="{286160A6-A21E-4406-B6D9-CB38B569A7AF}" srcOrd="0" destOrd="0" presId="urn:microsoft.com/office/officeart/2008/layout/LinedList"/>
    <dgm:cxn modelId="{B4BF6EBD-7003-490D-8196-BF37CAF658D9}" srcId="{D8B44669-CD1D-4EB9-8FCC-88EF560FA8FA}" destId="{97CEC93F-5E3A-45A8-97F4-737040DC9229}" srcOrd="2" destOrd="0" parTransId="{7342458A-CB74-47E2-BF8A-D926B3D2ABE6}" sibTransId="{E71992DB-CED8-430B-B162-C59ECFC3F379}"/>
    <dgm:cxn modelId="{334CEB18-AAE3-48FD-BDF9-F4B6FE649F79}" type="presParOf" srcId="{CE92B8EC-8E7D-4F52-8C64-B635F47BAC27}" destId="{7777ED97-48D3-4E41-AA1A-3420A2FAF86C}" srcOrd="0" destOrd="0" presId="urn:microsoft.com/office/officeart/2008/layout/LinedList"/>
    <dgm:cxn modelId="{4B8D1586-D540-4B5F-A4D0-E83000B1F13A}" type="presParOf" srcId="{CE92B8EC-8E7D-4F52-8C64-B635F47BAC27}" destId="{B30CCC3D-9F3C-437B-BB6D-53E6CE7B6772}" srcOrd="1" destOrd="0" presId="urn:microsoft.com/office/officeart/2008/layout/LinedList"/>
    <dgm:cxn modelId="{080F71B9-C775-446C-86CA-209B5D5FF2AE}" type="presParOf" srcId="{B30CCC3D-9F3C-437B-BB6D-53E6CE7B6772}" destId="{E654B81D-CFFD-4DA7-B448-46B0A085FCAD}" srcOrd="0" destOrd="0" presId="urn:microsoft.com/office/officeart/2008/layout/LinedList"/>
    <dgm:cxn modelId="{CA1845B2-B506-4E25-9E57-622A4CE6F2D3}" type="presParOf" srcId="{B30CCC3D-9F3C-437B-BB6D-53E6CE7B6772}" destId="{0B8D221A-0C29-45BF-A4A4-0EB392515228}" srcOrd="1" destOrd="0" presId="urn:microsoft.com/office/officeart/2008/layout/LinedList"/>
    <dgm:cxn modelId="{91595025-B3F4-4484-BFFF-D3FDD1CC8870}" type="presParOf" srcId="{CE92B8EC-8E7D-4F52-8C64-B635F47BAC27}" destId="{D90F342B-71EE-4F8A-946C-99777BC3900F}" srcOrd="2" destOrd="0" presId="urn:microsoft.com/office/officeart/2008/layout/LinedList"/>
    <dgm:cxn modelId="{77261B4C-BBE3-4BE0-B915-B53DCAD46BB7}" type="presParOf" srcId="{CE92B8EC-8E7D-4F52-8C64-B635F47BAC27}" destId="{161287B5-1D28-449C-92A7-04FC445FECEA}" srcOrd="3" destOrd="0" presId="urn:microsoft.com/office/officeart/2008/layout/LinedList"/>
    <dgm:cxn modelId="{07424AD9-DDA0-4D30-BB33-87B665113180}" type="presParOf" srcId="{161287B5-1D28-449C-92A7-04FC445FECEA}" destId="{7250D16B-C27E-4AB6-A43C-4D203AA4E801}" srcOrd="0" destOrd="0" presId="urn:microsoft.com/office/officeart/2008/layout/LinedList"/>
    <dgm:cxn modelId="{95DEB38D-64EC-4F8E-A47C-54D94E336262}" type="presParOf" srcId="{161287B5-1D28-449C-92A7-04FC445FECEA}" destId="{96274F66-18A5-4E9D-932F-DC4D0F905A29}" srcOrd="1" destOrd="0" presId="urn:microsoft.com/office/officeart/2008/layout/LinedList"/>
    <dgm:cxn modelId="{2D00A21E-C4C3-4E44-9FF7-AA55BF49A2A8}" type="presParOf" srcId="{CE92B8EC-8E7D-4F52-8C64-B635F47BAC27}" destId="{8B9C2973-BFA3-4623-B1DC-21B21477DCA4}" srcOrd="4" destOrd="0" presId="urn:microsoft.com/office/officeart/2008/layout/LinedList"/>
    <dgm:cxn modelId="{AC35767D-25A1-4C12-A797-0734E8C00561}" type="presParOf" srcId="{CE92B8EC-8E7D-4F52-8C64-B635F47BAC27}" destId="{05D4CD18-5C41-4E95-945E-665CF1D957BA}" srcOrd="5" destOrd="0" presId="urn:microsoft.com/office/officeart/2008/layout/LinedList"/>
    <dgm:cxn modelId="{46F7B976-ABAB-48A2-A321-81CD00B8CA46}" type="presParOf" srcId="{05D4CD18-5C41-4E95-945E-665CF1D957BA}" destId="{E800C46F-3A23-4558-A14D-5ECC921D19C8}" srcOrd="0" destOrd="0" presId="urn:microsoft.com/office/officeart/2008/layout/LinedList"/>
    <dgm:cxn modelId="{466F3558-E638-4E04-9A26-6F24F17A6126}" type="presParOf" srcId="{05D4CD18-5C41-4E95-945E-665CF1D957BA}" destId="{7773A65A-57B4-41CB-8CF7-C3F0E60CC8C0}" srcOrd="1" destOrd="0" presId="urn:microsoft.com/office/officeart/2008/layout/LinedList"/>
    <dgm:cxn modelId="{4AF353F6-1CC4-46C6-B41A-B71663C17E9F}" type="presParOf" srcId="{CE92B8EC-8E7D-4F52-8C64-B635F47BAC27}" destId="{05455EA5-87E9-4D20-AF47-2C9A3193955F}" srcOrd="6" destOrd="0" presId="urn:microsoft.com/office/officeart/2008/layout/LinedList"/>
    <dgm:cxn modelId="{749BF725-55A6-4FC3-BF54-B3C2D3F5F4A9}" type="presParOf" srcId="{CE92B8EC-8E7D-4F52-8C64-B635F47BAC27}" destId="{411781F1-9845-4BE1-A3FE-3574D9E86908}" srcOrd="7" destOrd="0" presId="urn:microsoft.com/office/officeart/2008/layout/LinedList"/>
    <dgm:cxn modelId="{A44CAFDC-62AF-4A15-82A0-37C8FFDD9E2A}" type="presParOf" srcId="{411781F1-9845-4BE1-A3FE-3574D9E86908}" destId="{DAFAD1F6-E7E6-461E-A793-E2D1CB7559BB}" srcOrd="0" destOrd="0" presId="urn:microsoft.com/office/officeart/2008/layout/LinedList"/>
    <dgm:cxn modelId="{8411F5A8-1BC9-4F44-B1DA-465192D5A2CD}" type="presParOf" srcId="{411781F1-9845-4BE1-A3FE-3574D9E86908}" destId="{B87D248D-2B9C-4556-843C-4B50545F6551}" srcOrd="1" destOrd="0" presId="urn:microsoft.com/office/officeart/2008/layout/LinedList"/>
    <dgm:cxn modelId="{7E5085C1-4401-4219-A830-2F45B993077A}" type="presParOf" srcId="{CE92B8EC-8E7D-4F52-8C64-B635F47BAC27}" destId="{944A0408-6720-4CF5-915C-26057B2AF4C8}" srcOrd="8" destOrd="0" presId="urn:microsoft.com/office/officeart/2008/layout/LinedList"/>
    <dgm:cxn modelId="{70C4AFF8-4D8F-4C61-AE24-437798C9548A}" type="presParOf" srcId="{CE92B8EC-8E7D-4F52-8C64-B635F47BAC27}" destId="{2B0F664B-E952-4085-B0CE-9557008B5626}" srcOrd="9" destOrd="0" presId="urn:microsoft.com/office/officeart/2008/layout/LinedList"/>
    <dgm:cxn modelId="{F1C4713F-EC78-433F-B9F8-0F50AE6BEF32}" type="presParOf" srcId="{2B0F664B-E952-4085-B0CE-9557008B5626}" destId="{5A0F55C6-691E-42C7-82A5-7AA2625F1BEA}" srcOrd="0" destOrd="0" presId="urn:microsoft.com/office/officeart/2008/layout/LinedList"/>
    <dgm:cxn modelId="{545DAA1F-5239-4BE6-A0F4-A8E4068B8C3D}" type="presParOf" srcId="{2B0F664B-E952-4085-B0CE-9557008B5626}" destId="{2BD573C1-137E-470D-BAA7-9A61AB7B5FC8}" srcOrd="1" destOrd="0" presId="urn:microsoft.com/office/officeart/2008/layout/LinedList"/>
    <dgm:cxn modelId="{A56BB105-39C4-4A28-BD48-316E06641262}" type="presParOf" srcId="{CE92B8EC-8E7D-4F52-8C64-B635F47BAC27}" destId="{1FBE233B-F5D0-4511-AA64-DC9F950E0FF5}" srcOrd="10" destOrd="0" presId="urn:microsoft.com/office/officeart/2008/layout/LinedList"/>
    <dgm:cxn modelId="{6D8636F9-E07F-473A-A9ED-EA782C1E5D3A}" type="presParOf" srcId="{CE92B8EC-8E7D-4F52-8C64-B635F47BAC27}" destId="{23BB6FB1-B087-45D9-80EB-AA59B25A807B}" srcOrd="11" destOrd="0" presId="urn:microsoft.com/office/officeart/2008/layout/LinedList"/>
    <dgm:cxn modelId="{23201EFE-8863-4BFF-A6B6-9C1BB560137D}" type="presParOf" srcId="{23BB6FB1-B087-45D9-80EB-AA59B25A807B}" destId="{286160A6-A21E-4406-B6D9-CB38B569A7AF}" srcOrd="0" destOrd="0" presId="urn:microsoft.com/office/officeart/2008/layout/LinedList"/>
    <dgm:cxn modelId="{0A5D913C-9EFF-4B83-8B72-C0A1104D8456}" type="presParOf" srcId="{23BB6FB1-B087-45D9-80EB-AA59B25A807B}" destId="{FA4272EA-B9B6-4E77-94CC-FD073AD409F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CFFE9-4EE5-4B00-9463-16441C33CF4B}">
      <dsp:nvSpPr>
        <dsp:cNvPr id="0" name=""/>
        <dsp:cNvSpPr/>
      </dsp:nvSpPr>
      <dsp:spPr>
        <a:xfrm>
          <a:off x="0" y="310035"/>
          <a:ext cx="8954626"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4978" tIns="416560" rIns="694978" bIns="85344" numCol="1" spcCol="1270" anchor="t" anchorCtr="0">
          <a:noAutofit/>
        </a:bodyPr>
        <a:lstStyle/>
        <a:p>
          <a:pPr marL="114300" lvl="1" indent="-114300" algn="l" defTabSz="533400">
            <a:lnSpc>
              <a:spcPct val="90000"/>
            </a:lnSpc>
            <a:spcBef>
              <a:spcPct val="0"/>
            </a:spcBef>
            <a:spcAft>
              <a:spcPct val="15000"/>
            </a:spcAft>
            <a:buChar char="••"/>
          </a:pPr>
          <a:r>
            <a:rPr lang="el-GR" sz="1200" b="0" i="0" u="none" kern="1200" dirty="0" smtClean="0"/>
            <a:t>Ολοκληρωμένες πολιτικές για την προώθηση ενός βιώσιμου περιβαλλοντικού πλαισίου</a:t>
          </a:r>
          <a:endParaRPr lang="el-GR" sz="1200" kern="1200" dirty="0"/>
        </a:p>
        <a:p>
          <a:pPr marL="114300" lvl="1" indent="-114300" algn="l" defTabSz="533400">
            <a:lnSpc>
              <a:spcPct val="90000"/>
            </a:lnSpc>
            <a:spcBef>
              <a:spcPct val="0"/>
            </a:spcBef>
            <a:spcAft>
              <a:spcPct val="15000"/>
            </a:spcAft>
            <a:buChar char="••"/>
          </a:pPr>
          <a:r>
            <a:rPr lang="el-GR" sz="1200" b="0" i="0" u="none" kern="1200" dirty="0" smtClean="0"/>
            <a:t>Περιβαλλοντικές καινοτομίες για τη βελτίωση της ποιότητας ζωής των κατοίκων της ΕΕ</a:t>
          </a:r>
          <a:endParaRPr lang="el-GR" sz="1200" kern="1200" dirty="0"/>
        </a:p>
        <a:p>
          <a:pPr marL="114300" lvl="1" indent="-114300" algn="l" defTabSz="533400">
            <a:lnSpc>
              <a:spcPct val="90000"/>
            </a:lnSpc>
            <a:spcBef>
              <a:spcPct val="0"/>
            </a:spcBef>
            <a:spcAft>
              <a:spcPct val="15000"/>
            </a:spcAft>
            <a:buChar char="••"/>
          </a:pPr>
          <a:r>
            <a:rPr lang="el-GR" sz="1200" kern="1200" dirty="0" smtClean="0"/>
            <a:t>Ανταγωνιστικότερη Ευρώπη</a:t>
          </a:r>
          <a:endParaRPr lang="el-GR" sz="1200" kern="1200" dirty="0"/>
        </a:p>
      </dsp:txBody>
      <dsp:txXfrm>
        <a:off x="0" y="310035"/>
        <a:ext cx="8954626" cy="1071000"/>
      </dsp:txXfrm>
    </dsp:sp>
    <dsp:sp modelId="{FF75FACB-4F50-49B9-967F-C4DE11BA138F}">
      <dsp:nvSpPr>
        <dsp:cNvPr id="0" name=""/>
        <dsp:cNvSpPr/>
      </dsp:nvSpPr>
      <dsp:spPr>
        <a:xfrm>
          <a:off x="447731" y="14835"/>
          <a:ext cx="5940409"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924" tIns="0" rIns="236924" bIns="0" numCol="1" spcCol="1270" anchor="ctr" anchorCtr="0">
          <a:noAutofit/>
        </a:bodyPr>
        <a:lstStyle/>
        <a:p>
          <a:pPr lvl="0" algn="l" defTabSz="622300">
            <a:lnSpc>
              <a:spcPct val="90000"/>
            </a:lnSpc>
            <a:spcBef>
              <a:spcPct val="0"/>
            </a:spcBef>
            <a:spcAft>
              <a:spcPct val="35000"/>
            </a:spcAft>
          </a:pPr>
          <a:r>
            <a:rPr lang="el-GR" sz="1400" b="1" i="0" u="none" kern="1200" dirty="0" smtClean="0"/>
            <a:t>Πράσινη ανάπτυξη </a:t>
          </a:r>
          <a:endParaRPr lang="el-GR" sz="1400" kern="1200" dirty="0"/>
        </a:p>
      </dsp:txBody>
      <dsp:txXfrm>
        <a:off x="476552" y="43656"/>
        <a:ext cx="5882767" cy="532758"/>
      </dsp:txXfrm>
    </dsp:sp>
    <dsp:sp modelId="{1391E4F3-5E21-4172-AFE2-FD5F27367AAC}">
      <dsp:nvSpPr>
        <dsp:cNvPr id="0" name=""/>
        <dsp:cNvSpPr/>
      </dsp:nvSpPr>
      <dsp:spPr>
        <a:xfrm>
          <a:off x="0" y="1784235"/>
          <a:ext cx="8954626" cy="866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4978" tIns="416560" rIns="694978" bIns="85344" numCol="1" spcCol="1270" anchor="t" anchorCtr="0">
          <a:noAutofit/>
        </a:bodyPr>
        <a:lstStyle/>
        <a:p>
          <a:pPr marL="114300" lvl="1" indent="-114300" algn="l" defTabSz="533400">
            <a:lnSpc>
              <a:spcPct val="90000"/>
            </a:lnSpc>
            <a:spcBef>
              <a:spcPct val="0"/>
            </a:spcBef>
            <a:spcAft>
              <a:spcPct val="15000"/>
            </a:spcAft>
            <a:buChar char="••"/>
          </a:pPr>
          <a:r>
            <a:rPr lang="el-GR" sz="1200" b="0" i="0" u="none" kern="1200" dirty="0" smtClean="0"/>
            <a:t>Κοινά περιβαλλοντικά πρότυπα για την προστασία των φυσικών πόρων</a:t>
          </a:r>
          <a:endParaRPr lang="el-GR" sz="1200" kern="1200" dirty="0"/>
        </a:p>
        <a:p>
          <a:pPr marL="114300" lvl="1" indent="-114300" algn="l" defTabSz="533400">
            <a:lnSpc>
              <a:spcPct val="90000"/>
            </a:lnSpc>
            <a:spcBef>
              <a:spcPct val="0"/>
            </a:spcBef>
            <a:spcAft>
              <a:spcPct val="15000"/>
            </a:spcAft>
            <a:buChar char="••"/>
          </a:pPr>
          <a:r>
            <a:rPr lang="en-US" sz="1200" kern="1200" dirty="0" smtClean="0"/>
            <a:t>Natura 2000: 26.000 </a:t>
          </a:r>
          <a:r>
            <a:rPr lang="el-GR" sz="1200" kern="1200" dirty="0" smtClean="0"/>
            <a:t>προστατευόμενες φυσικές περιοχές – 20% της έκτασης της ΕΕ</a:t>
          </a:r>
          <a:endParaRPr lang="el-GR" sz="1200" kern="1200" dirty="0"/>
        </a:p>
      </dsp:txBody>
      <dsp:txXfrm>
        <a:off x="0" y="1784235"/>
        <a:ext cx="8954626" cy="866250"/>
      </dsp:txXfrm>
    </dsp:sp>
    <dsp:sp modelId="{75D9B874-3ECB-4680-BA99-5CFDC28B6047}">
      <dsp:nvSpPr>
        <dsp:cNvPr id="0" name=""/>
        <dsp:cNvSpPr/>
      </dsp:nvSpPr>
      <dsp:spPr>
        <a:xfrm>
          <a:off x="447731" y="1489035"/>
          <a:ext cx="660358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924" tIns="0" rIns="236924" bIns="0" numCol="1" spcCol="1270" anchor="ctr" anchorCtr="0">
          <a:noAutofit/>
        </a:bodyPr>
        <a:lstStyle/>
        <a:p>
          <a:pPr lvl="0" algn="l" defTabSz="622300">
            <a:lnSpc>
              <a:spcPct val="90000"/>
            </a:lnSpc>
            <a:spcBef>
              <a:spcPct val="0"/>
            </a:spcBef>
            <a:spcAft>
              <a:spcPct val="35000"/>
            </a:spcAft>
          </a:pPr>
          <a:r>
            <a:rPr lang="el-GR" sz="1400" b="1" i="0" u="none" kern="1200" dirty="0" smtClean="0"/>
            <a:t>Προστασία της φύσης </a:t>
          </a:r>
          <a:endParaRPr lang="el-GR" sz="1400" kern="1200" dirty="0"/>
        </a:p>
      </dsp:txBody>
      <dsp:txXfrm>
        <a:off x="476552" y="1517856"/>
        <a:ext cx="6545946" cy="532758"/>
      </dsp:txXfrm>
    </dsp:sp>
    <dsp:sp modelId="{E011E9DC-F16E-4036-926F-3830F1B25168}">
      <dsp:nvSpPr>
        <dsp:cNvPr id="0" name=""/>
        <dsp:cNvSpPr/>
      </dsp:nvSpPr>
      <dsp:spPr>
        <a:xfrm>
          <a:off x="0" y="3053685"/>
          <a:ext cx="8954626"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4978" tIns="416560" rIns="694978" bIns="85344" numCol="1" spcCol="1270" anchor="t" anchorCtr="0">
          <a:noAutofit/>
        </a:bodyPr>
        <a:lstStyle/>
        <a:p>
          <a:pPr marL="114300" lvl="1" indent="-114300" algn="l" defTabSz="533400">
            <a:lnSpc>
              <a:spcPct val="90000"/>
            </a:lnSpc>
            <a:spcBef>
              <a:spcPct val="0"/>
            </a:spcBef>
            <a:spcAft>
              <a:spcPct val="15000"/>
            </a:spcAft>
            <a:buChar char="••"/>
          </a:pPr>
          <a:r>
            <a:rPr lang="el-GR" sz="1200" kern="1200" dirty="0" smtClean="0"/>
            <a:t>Να διασφαλίσει ασφαλή πόσιμα νερά και νερά κολύμβησης</a:t>
          </a:r>
          <a:endParaRPr lang="el-GR" sz="1200" kern="1200" dirty="0"/>
        </a:p>
        <a:p>
          <a:pPr marL="114300" lvl="1" indent="-114300" algn="l" defTabSz="533400">
            <a:lnSpc>
              <a:spcPct val="90000"/>
            </a:lnSpc>
            <a:spcBef>
              <a:spcPct val="0"/>
            </a:spcBef>
            <a:spcAft>
              <a:spcPct val="15000"/>
            </a:spcAft>
            <a:buChar char="••"/>
          </a:pPr>
          <a:r>
            <a:rPr lang="el-GR" sz="1200" b="0" i="0" u="none" kern="1200" dirty="0" smtClean="0"/>
            <a:t>Να βελτιώσει την ποιότητα του αέρα και να μειώσει τον θόρυβο</a:t>
          </a:r>
          <a:endParaRPr lang="el-GR" sz="1200" kern="1200" dirty="0"/>
        </a:p>
        <a:p>
          <a:pPr marL="114300" lvl="1" indent="-114300" algn="l" defTabSz="533400">
            <a:lnSpc>
              <a:spcPct val="90000"/>
            </a:lnSpc>
            <a:spcBef>
              <a:spcPct val="0"/>
            </a:spcBef>
            <a:spcAft>
              <a:spcPct val="15000"/>
            </a:spcAft>
            <a:buChar char="••"/>
          </a:pPr>
          <a:r>
            <a:rPr lang="el-GR" sz="1200" kern="1200" dirty="0" smtClean="0"/>
            <a:t>Να μειώσει ή να εξαλείψει τις συνέπειες των βλαβερών χημικών ουσιών</a:t>
          </a:r>
          <a:endParaRPr lang="el-GR" sz="1200" kern="1200" dirty="0"/>
        </a:p>
      </dsp:txBody>
      <dsp:txXfrm>
        <a:off x="0" y="3053685"/>
        <a:ext cx="8954626" cy="1071000"/>
      </dsp:txXfrm>
    </dsp:sp>
    <dsp:sp modelId="{0EEEF173-55CA-4259-BAC5-52D1E5B83AF8}">
      <dsp:nvSpPr>
        <dsp:cNvPr id="0" name=""/>
        <dsp:cNvSpPr/>
      </dsp:nvSpPr>
      <dsp:spPr>
        <a:xfrm>
          <a:off x="447731" y="2758485"/>
          <a:ext cx="7153188"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924" tIns="0" rIns="236924" bIns="0" numCol="1" spcCol="1270" anchor="ctr" anchorCtr="0">
          <a:noAutofit/>
        </a:bodyPr>
        <a:lstStyle/>
        <a:p>
          <a:pPr lvl="0" algn="l" defTabSz="622300">
            <a:lnSpc>
              <a:spcPct val="90000"/>
            </a:lnSpc>
            <a:spcBef>
              <a:spcPct val="0"/>
            </a:spcBef>
            <a:spcAft>
              <a:spcPct val="35000"/>
            </a:spcAft>
          </a:pPr>
          <a:r>
            <a:rPr lang="el-GR" sz="1400" b="1" i="0" u="none" kern="1200" dirty="0" smtClean="0"/>
            <a:t>Διασφάλιση της υγείας και της ποιότητας ζωής των κατοίκων της ΕΕ - Στόχοι</a:t>
          </a:r>
          <a:endParaRPr lang="el-GR" sz="1400" kern="1200" dirty="0"/>
        </a:p>
      </dsp:txBody>
      <dsp:txXfrm>
        <a:off x="476552" y="2787306"/>
        <a:ext cx="7095546" cy="532758"/>
      </dsp:txXfrm>
    </dsp:sp>
    <dsp:sp modelId="{8BA84FCC-95D7-469F-BCFB-D2673DAE90BE}">
      <dsp:nvSpPr>
        <dsp:cNvPr id="0" name=""/>
        <dsp:cNvSpPr/>
      </dsp:nvSpPr>
      <dsp:spPr>
        <a:xfrm>
          <a:off x="0" y="4527885"/>
          <a:ext cx="8954626"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4978" tIns="416560" rIns="694978" bIns="85344" numCol="1" spcCol="1270" anchor="t" anchorCtr="0">
          <a:noAutofit/>
        </a:bodyPr>
        <a:lstStyle/>
        <a:p>
          <a:pPr marL="114300" lvl="1" indent="-114300" algn="l" defTabSz="533400">
            <a:lnSpc>
              <a:spcPct val="90000"/>
            </a:lnSpc>
            <a:spcBef>
              <a:spcPct val="0"/>
            </a:spcBef>
            <a:spcAft>
              <a:spcPct val="15000"/>
            </a:spcAft>
            <a:buChar char="••"/>
          </a:pPr>
          <a:r>
            <a:rPr lang="el-GR" sz="1200" b="0" i="0" u="none" kern="1200" dirty="0" smtClean="0"/>
            <a:t>Διατήρηση της ποιότητας του αέρα, των θαλασσών και άλλων υδάτινων πόρων</a:t>
          </a:r>
          <a:endParaRPr lang="el-GR" sz="1200" kern="1200" dirty="0"/>
        </a:p>
        <a:p>
          <a:pPr marL="114300" lvl="1" indent="-114300" algn="l" defTabSz="533400">
            <a:lnSpc>
              <a:spcPct val="90000"/>
            </a:lnSpc>
            <a:spcBef>
              <a:spcPct val="0"/>
            </a:spcBef>
            <a:spcAft>
              <a:spcPct val="15000"/>
            </a:spcAft>
            <a:buChar char="••"/>
          </a:pPr>
          <a:r>
            <a:rPr lang="el-GR" sz="1200" b="0" i="0" u="none" kern="1200" dirty="0" smtClean="0"/>
            <a:t>Βιώσιμη χρήση της γης και των οικοσυστημάτων</a:t>
          </a:r>
          <a:endParaRPr lang="el-GR" sz="1200" kern="1200" dirty="0"/>
        </a:p>
        <a:p>
          <a:pPr marL="114300" lvl="1" indent="-114300" algn="l" defTabSz="533400">
            <a:lnSpc>
              <a:spcPct val="90000"/>
            </a:lnSpc>
            <a:spcBef>
              <a:spcPct val="0"/>
            </a:spcBef>
            <a:spcAft>
              <a:spcPct val="15000"/>
            </a:spcAft>
            <a:buChar char="••"/>
          </a:pPr>
          <a:r>
            <a:rPr lang="el-GR" sz="1200" b="0" i="0" u="none" kern="1200" dirty="0" smtClean="0"/>
            <a:t>Διατήρηση της κλιματικής αλλαγής σε </a:t>
          </a:r>
          <a:r>
            <a:rPr lang="el-GR" sz="1200" b="0" i="0" u="none" kern="1200" dirty="0" err="1" smtClean="0"/>
            <a:t>διαχειρίσιμα</a:t>
          </a:r>
          <a:r>
            <a:rPr lang="el-GR" sz="1200" b="0" i="0" u="none" kern="1200" dirty="0" smtClean="0"/>
            <a:t> επίπεδα</a:t>
          </a:r>
          <a:endParaRPr lang="el-GR" sz="1200" kern="1200" dirty="0"/>
        </a:p>
      </dsp:txBody>
      <dsp:txXfrm>
        <a:off x="0" y="4527885"/>
        <a:ext cx="8954626" cy="1071000"/>
      </dsp:txXfrm>
    </dsp:sp>
    <dsp:sp modelId="{F308CF85-6E47-4F29-81C2-925AF122F4E8}">
      <dsp:nvSpPr>
        <dsp:cNvPr id="0" name=""/>
        <dsp:cNvSpPr/>
      </dsp:nvSpPr>
      <dsp:spPr>
        <a:xfrm>
          <a:off x="447731" y="4232685"/>
          <a:ext cx="8073866" cy="590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924" tIns="0" rIns="236924" bIns="0" numCol="1" spcCol="1270" anchor="ctr" anchorCtr="0">
          <a:noAutofit/>
        </a:bodyPr>
        <a:lstStyle/>
        <a:p>
          <a:pPr lvl="0" algn="l" defTabSz="622300">
            <a:lnSpc>
              <a:spcPct val="90000"/>
            </a:lnSpc>
            <a:spcBef>
              <a:spcPct val="0"/>
            </a:spcBef>
            <a:spcAft>
              <a:spcPct val="35000"/>
            </a:spcAft>
          </a:pPr>
          <a:r>
            <a:rPr lang="el-GR" sz="1400" b="1" i="0" u="none" kern="1200" dirty="0" smtClean="0"/>
            <a:t>Παγκόσμιες προκλήσεις - Μέτρα</a:t>
          </a:r>
          <a:endParaRPr lang="el-GR" sz="1400" kern="1200" dirty="0"/>
        </a:p>
      </dsp:txBody>
      <dsp:txXfrm>
        <a:off x="476552" y="4261506"/>
        <a:ext cx="8016224"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7ED97-48D3-4E41-AA1A-3420A2FAF86C}">
      <dsp:nvSpPr>
        <dsp:cNvPr id="0" name=""/>
        <dsp:cNvSpPr/>
      </dsp:nvSpPr>
      <dsp:spPr>
        <a:xfrm>
          <a:off x="0" y="1438"/>
          <a:ext cx="31242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4B81D-CFFD-4DA7-B448-46B0A085FCAD}">
      <dsp:nvSpPr>
        <dsp:cNvPr id="0" name=""/>
        <dsp:cNvSpPr/>
      </dsp:nvSpPr>
      <dsp:spPr>
        <a:xfrm>
          <a:off x="0" y="1438"/>
          <a:ext cx="3124200" cy="49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solidFill>
                <a:srgbClr val="003399"/>
              </a:solidFill>
              <a:latin typeface="+mn-lt"/>
              <a:ea typeface="Verdana" panose="020B0604030504040204" pitchFamily="34" charset="0"/>
              <a:cs typeface="Verdana" panose="020B0604030504040204" pitchFamily="34" charset="0"/>
            </a:rPr>
            <a:t>11 </a:t>
          </a:r>
          <a:r>
            <a:rPr lang="el-GR" sz="1400" kern="1200" dirty="0" smtClean="0">
              <a:solidFill>
                <a:srgbClr val="003399"/>
              </a:solidFill>
              <a:latin typeface="+mn-lt"/>
              <a:ea typeface="Verdana" panose="020B0604030504040204" pitchFamily="34" charset="0"/>
              <a:cs typeface="Verdana" panose="020B0604030504040204" pitchFamily="34" charset="0"/>
            </a:rPr>
            <a:t>εταίροι</a:t>
          </a:r>
          <a:endParaRPr lang="en-US" sz="1400" kern="1200" dirty="0">
            <a:solidFill>
              <a:srgbClr val="003399"/>
            </a:solidFill>
            <a:latin typeface="+mn-lt"/>
            <a:ea typeface="Verdana" panose="020B0604030504040204" pitchFamily="34" charset="0"/>
            <a:cs typeface="Verdana" panose="020B0604030504040204" pitchFamily="34" charset="0"/>
          </a:endParaRPr>
        </a:p>
      </dsp:txBody>
      <dsp:txXfrm>
        <a:off x="0" y="1438"/>
        <a:ext cx="3124200" cy="490587"/>
      </dsp:txXfrm>
    </dsp:sp>
    <dsp:sp modelId="{D90F342B-71EE-4F8A-946C-99777BC3900F}">
      <dsp:nvSpPr>
        <dsp:cNvPr id="0" name=""/>
        <dsp:cNvSpPr/>
      </dsp:nvSpPr>
      <dsp:spPr>
        <a:xfrm>
          <a:off x="0" y="492025"/>
          <a:ext cx="31242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50D16B-C27E-4AB6-A43C-4D203AA4E801}">
      <dsp:nvSpPr>
        <dsp:cNvPr id="0" name=""/>
        <dsp:cNvSpPr/>
      </dsp:nvSpPr>
      <dsp:spPr>
        <a:xfrm>
          <a:off x="0" y="492025"/>
          <a:ext cx="3124200" cy="49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solidFill>
                <a:srgbClr val="003399"/>
              </a:solidFill>
              <a:latin typeface="+mn-lt"/>
              <a:ea typeface="Verdana" panose="020B0604030504040204" pitchFamily="34" charset="0"/>
              <a:cs typeface="Verdana" panose="020B0604030504040204" pitchFamily="34" charset="0"/>
            </a:rPr>
            <a:t>Χρηματοδότηση ΕΕ: 1.</a:t>
          </a:r>
          <a:r>
            <a:rPr lang="en-US" sz="1400" kern="1200" dirty="0" smtClean="0">
              <a:solidFill>
                <a:srgbClr val="003399"/>
              </a:solidFill>
              <a:latin typeface="+mn-lt"/>
              <a:ea typeface="Verdana" panose="020B0604030504040204" pitchFamily="34" charset="0"/>
              <a:cs typeface="Verdana" panose="020B0604030504040204" pitchFamily="34" charset="0"/>
            </a:rPr>
            <a:t>310</a:t>
          </a:r>
          <a:r>
            <a:rPr lang="el-GR" sz="1400" kern="1200" dirty="0" smtClean="0">
              <a:solidFill>
                <a:srgbClr val="003399"/>
              </a:solidFill>
              <a:latin typeface="+mn-lt"/>
              <a:ea typeface="Verdana" panose="020B0604030504040204" pitchFamily="34" charset="0"/>
              <a:cs typeface="Verdana" panose="020B0604030504040204" pitchFamily="34" charset="0"/>
            </a:rPr>
            <a:t>.</a:t>
          </a:r>
          <a:r>
            <a:rPr lang="en-US" sz="1400" kern="1200" dirty="0" smtClean="0">
              <a:solidFill>
                <a:srgbClr val="003399"/>
              </a:solidFill>
              <a:latin typeface="+mn-lt"/>
              <a:ea typeface="Verdana" panose="020B0604030504040204" pitchFamily="34" charset="0"/>
              <a:cs typeface="Verdana" panose="020B0604030504040204" pitchFamily="34" charset="0"/>
            </a:rPr>
            <a:t>100€</a:t>
          </a:r>
          <a:endParaRPr lang="en-US" sz="1400" kern="1200" dirty="0">
            <a:solidFill>
              <a:srgbClr val="003399"/>
            </a:solidFill>
            <a:latin typeface="+mn-lt"/>
            <a:ea typeface="Verdana" panose="020B0604030504040204" pitchFamily="34" charset="0"/>
            <a:cs typeface="Verdana" panose="020B0604030504040204" pitchFamily="34" charset="0"/>
          </a:endParaRPr>
        </a:p>
      </dsp:txBody>
      <dsp:txXfrm>
        <a:off x="0" y="492025"/>
        <a:ext cx="3124200" cy="490587"/>
      </dsp:txXfrm>
    </dsp:sp>
    <dsp:sp modelId="{8B9C2973-BFA3-4623-B1DC-21B21477DCA4}">
      <dsp:nvSpPr>
        <dsp:cNvPr id="0" name=""/>
        <dsp:cNvSpPr/>
      </dsp:nvSpPr>
      <dsp:spPr>
        <a:xfrm>
          <a:off x="0" y="982612"/>
          <a:ext cx="31242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0C46F-3A23-4558-A14D-5ECC921D19C8}">
      <dsp:nvSpPr>
        <dsp:cNvPr id="0" name=""/>
        <dsp:cNvSpPr/>
      </dsp:nvSpPr>
      <dsp:spPr>
        <a:xfrm>
          <a:off x="0" y="982612"/>
          <a:ext cx="3124200" cy="49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solidFill>
                <a:srgbClr val="003399"/>
              </a:solidFill>
              <a:latin typeface="+mn-lt"/>
              <a:ea typeface="Verdana" panose="020B0604030504040204" pitchFamily="34" charset="0"/>
              <a:cs typeface="Verdana" panose="020B0604030504040204" pitchFamily="34" charset="0"/>
            </a:rPr>
            <a:t>Περιφέρεια Δυτικής Ελλάδας: 92.795,75€</a:t>
          </a:r>
          <a:endParaRPr lang="en-US" sz="1400" kern="1200" dirty="0">
            <a:solidFill>
              <a:srgbClr val="003399"/>
            </a:solidFill>
            <a:latin typeface="+mn-lt"/>
            <a:ea typeface="Verdana" panose="020B0604030504040204" pitchFamily="34" charset="0"/>
            <a:cs typeface="Verdana" panose="020B0604030504040204" pitchFamily="34" charset="0"/>
          </a:endParaRPr>
        </a:p>
      </dsp:txBody>
      <dsp:txXfrm>
        <a:off x="0" y="982612"/>
        <a:ext cx="3124200" cy="490587"/>
      </dsp:txXfrm>
    </dsp:sp>
    <dsp:sp modelId="{05455EA5-87E9-4D20-AF47-2C9A3193955F}">
      <dsp:nvSpPr>
        <dsp:cNvPr id="0" name=""/>
        <dsp:cNvSpPr/>
      </dsp:nvSpPr>
      <dsp:spPr>
        <a:xfrm>
          <a:off x="0" y="1473199"/>
          <a:ext cx="31242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AD1F6-E7E6-461E-A793-E2D1CB7559BB}">
      <dsp:nvSpPr>
        <dsp:cNvPr id="0" name=""/>
        <dsp:cNvSpPr/>
      </dsp:nvSpPr>
      <dsp:spPr>
        <a:xfrm>
          <a:off x="0" y="1473199"/>
          <a:ext cx="3124200" cy="49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l-GR" sz="1400" kern="1200" dirty="0" smtClean="0">
              <a:solidFill>
                <a:srgbClr val="003399"/>
              </a:solidFill>
              <a:latin typeface="+mn-lt"/>
              <a:ea typeface="Verdana" panose="020B0604030504040204" pitchFamily="34" charset="0"/>
              <a:cs typeface="Verdana" panose="020B0604030504040204" pitchFamily="34" charset="0"/>
            </a:rPr>
            <a:t>Θεματικό πεδίο: Διαχείριση υδάτων</a:t>
          </a:r>
        </a:p>
        <a:p>
          <a:pPr lvl="0" algn="l" defTabSz="622300">
            <a:lnSpc>
              <a:spcPct val="90000"/>
            </a:lnSpc>
            <a:spcBef>
              <a:spcPct val="0"/>
            </a:spcBef>
            <a:spcAft>
              <a:spcPct val="35000"/>
            </a:spcAft>
          </a:pPr>
          <a:endParaRPr lang="el-GR" sz="1400" kern="1200" dirty="0" smtClean="0">
            <a:solidFill>
              <a:srgbClr val="003399"/>
            </a:solidFill>
            <a:latin typeface="+mn-lt"/>
            <a:ea typeface="Verdana" panose="020B0604030504040204" pitchFamily="34" charset="0"/>
            <a:cs typeface="Verdana" panose="020B0604030504040204" pitchFamily="34" charset="0"/>
          </a:endParaRPr>
        </a:p>
        <a:p>
          <a:pPr lvl="0" algn="l" defTabSz="622300">
            <a:lnSpc>
              <a:spcPct val="90000"/>
            </a:lnSpc>
            <a:spcBef>
              <a:spcPct val="0"/>
            </a:spcBef>
            <a:spcAft>
              <a:spcPct val="35000"/>
            </a:spcAft>
          </a:pPr>
          <a:r>
            <a:rPr lang="el-GR" sz="1400" kern="1200" dirty="0" smtClean="0">
              <a:solidFill>
                <a:srgbClr val="003399"/>
              </a:solidFill>
              <a:latin typeface="+mn-lt"/>
              <a:ea typeface="Verdana" panose="020B0604030504040204" pitchFamily="34" charset="0"/>
              <a:cs typeface="Verdana" panose="020B0604030504040204" pitchFamily="34" charset="0"/>
            </a:rPr>
            <a:t>Προκήρυξη: </a:t>
          </a:r>
          <a:r>
            <a:rPr lang="en-US" sz="1400" kern="1200" dirty="0" smtClean="0">
              <a:solidFill>
                <a:srgbClr val="003399"/>
              </a:solidFill>
              <a:latin typeface="+mn-lt"/>
              <a:ea typeface="Verdana" panose="020B0604030504040204" pitchFamily="34" charset="0"/>
              <a:cs typeface="Verdana" panose="020B0604030504040204" pitchFamily="34" charset="0"/>
            </a:rPr>
            <a:t>FP7-REGIONS-</a:t>
          </a:r>
          <a:r>
            <a:rPr lang="el-GR" sz="1400" kern="1200" dirty="0" smtClean="0">
              <a:solidFill>
                <a:srgbClr val="003399"/>
              </a:solidFill>
              <a:latin typeface="+mn-lt"/>
              <a:ea typeface="Verdana" panose="020B0604030504040204" pitchFamily="34" charset="0"/>
              <a:cs typeface="Verdana" panose="020B0604030504040204" pitchFamily="34" charset="0"/>
            </a:rPr>
            <a:t>2009-1</a:t>
          </a:r>
          <a:endParaRPr lang="en-US" sz="1400" kern="1200" dirty="0">
            <a:solidFill>
              <a:srgbClr val="003399"/>
            </a:solidFill>
            <a:latin typeface="+mn-lt"/>
            <a:ea typeface="Verdana" panose="020B0604030504040204" pitchFamily="34" charset="0"/>
            <a:cs typeface="Verdana" panose="020B0604030504040204" pitchFamily="34" charset="0"/>
          </a:endParaRPr>
        </a:p>
      </dsp:txBody>
      <dsp:txXfrm>
        <a:off x="0" y="1473199"/>
        <a:ext cx="3124200" cy="490587"/>
      </dsp:txXfrm>
    </dsp:sp>
    <dsp:sp modelId="{944A0408-6720-4CF5-915C-26057B2AF4C8}">
      <dsp:nvSpPr>
        <dsp:cNvPr id="0" name=""/>
        <dsp:cNvSpPr/>
      </dsp:nvSpPr>
      <dsp:spPr>
        <a:xfrm>
          <a:off x="0" y="1963787"/>
          <a:ext cx="31242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0F55C6-691E-42C7-82A5-7AA2625F1BEA}">
      <dsp:nvSpPr>
        <dsp:cNvPr id="0" name=""/>
        <dsp:cNvSpPr/>
      </dsp:nvSpPr>
      <dsp:spPr>
        <a:xfrm>
          <a:off x="0" y="1963787"/>
          <a:ext cx="3124200" cy="49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solidFill>
              <a:srgbClr val="003399"/>
            </a:solidFill>
            <a:latin typeface="+mn-lt"/>
            <a:ea typeface="Verdana" panose="020B0604030504040204" pitchFamily="34" charset="0"/>
            <a:cs typeface="Verdana" panose="020B0604030504040204" pitchFamily="34" charset="0"/>
          </a:endParaRPr>
        </a:p>
      </dsp:txBody>
      <dsp:txXfrm>
        <a:off x="0" y="1963787"/>
        <a:ext cx="3124200" cy="490587"/>
      </dsp:txXfrm>
    </dsp:sp>
    <dsp:sp modelId="{1FBE233B-F5D0-4511-AA64-DC9F950E0FF5}">
      <dsp:nvSpPr>
        <dsp:cNvPr id="0" name=""/>
        <dsp:cNvSpPr/>
      </dsp:nvSpPr>
      <dsp:spPr>
        <a:xfrm>
          <a:off x="0" y="2454374"/>
          <a:ext cx="31242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6160A6-A21E-4406-B6D9-CB38B569A7AF}">
      <dsp:nvSpPr>
        <dsp:cNvPr id="0" name=""/>
        <dsp:cNvSpPr/>
      </dsp:nvSpPr>
      <dsp:spPr>
        <a:xfrm>
          <a:off x="0" y="2454374"/>
          <a:ext cx="3124200" cy="490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a:solidFill>
              <a:srgbClr val="003399"/>
            </a:solidFill>
            <a:latin typeface="+mn-lt"/>
            <a:ea typeface="Verdana" panose="020B0604030504040204" pitchFamily="34" charset="0"/>
            <a:cs typeface="Verdana" panose="020B0604030504040204" pitchFamily="34" charset="0"/>
          </a:endParaRPr>
        </a:p>
      </dsp:txBody>
      <dsp:txXfrm>
        <a:off x="0" y="2454374"/>
        <a:ext cx="3124200" cy="490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E7228-A550-47B8-B6D1-5C18A5BD4955}" type="datetimeFigureOut">
              <a:rPr lang="el-GR" smtClean="0"/>
              <a:pPr/>
              <a:t>21/1/2016</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507D6B-ED5B-4E62-BB7B-7BB63BFEA8EC}" type="slidenum">
              <a:rPr lang="el-GR" smtClean="0"/>
              <a:pPr/>
              <a:t>‹#›</a:t>
            </a:fld>
            <a:endParaRPr lang="el-GR"/>
          </a:p>
        </p:txBody>
      </p:sp>
    </p:spTree>
    <p:extLst>
      <p:ext uri="{BB962C8B-B14F-4D97-AF65-F5344CB8AC3E}">
        <p14:creationId xmlns:p14="http://schemas.microsoft.com/office/powerpoint/2010/main" val="3111643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Αποστολή του ΕΚΤ είναι η συλλογή, τεκμηρίωση, διαχείριση, διάθεση και εσαεί διατήρηση του έγκριτου ψηφιακού περιεχομένου και δεδομένων που παράγονται από την ελληνική επιστημονική, ερευνητική και πολιτιστική κοινότητα. Οι 3 άξονες </a:t>
            </a:r>
            <a:r>
              <a:rPr lang="el-GR" dirty="0" err="1" smtClean="0"/>
              <a:t>δράσεών</a:t>
            </a:r>
            <a:r>
              <a:rPr lang="el-GR" dirty="0" smtClean="0"/>
              <a:t> μας </a:t>
            </a:r>
            <a:r>
              <a:rPr lang="el-GR" dirty="0" err="1" smtClean="0"/>
              <a:t>eContent</a:t>
            </a:r>
            <a:r>
              <a:rPr lang="el-GR" dirty="0" smtClean="0"/>
              <a:t>, </a:t>
            </a:r>
            <a:r>
              <a:rPr lang="el-GR" dirty="0" err="1" smtClean="0"/>
              <a:t>Metrics</a:t>
            </a:r>
            <a:r>
              <a:rPr lang="el-GR" dirty="0" smtClean="0"/>
              <a:t> και </a:t>
            </a:r>
            <a:r>
              <a:rPr lang="el-GR" dirty="0" err="1" smtClean="0"/>
              <a:t>Innovation</a:t>
            </a:r>
            <a:r>
              <a:rPr lang="el-GR" dirty="0" smtClean="0"/>
              <a:t>, βασίζονται πάνω σε μια σύγχρονη τεχνολογική, διαχειριστική και αναπτυξιακή υποδομή στην υπηρεσία της παραγωγής, διάχυσης και αξιοποίησης της γνώσης</a:t>
            </a:r>
          </a:p>
        </p:txBody>
      </p:sp>
      <p:sp>
        <p:nvSpPr>
          <p:cNvPr id="4" name="Slide Number Placeholder 3"/>
          <p:cNvSpPr>
            <a:spLocks noGrp="1"/>
          </p:cNvSpPr>
          <p:nvPr>
            <p:ph type="sldNum" sz="quarter" idx="10"/>
          </p:nvPr>
        </p:nvSpPr>
        <p:spPr/>
        <p:txBody>
          <a:bodyPr/>
          <a:lstStyle/>
          <a:p>
            <a:fld id="{E0507D6B-ED5B-4E62-BB7B-7BB63BFEA8EC}" type="slidenum">
              <a:rPr lang="el-GR" smtClean="0"/>
              <a:pPr/>
              <a:t>2</a:t>
            </a:fld>
            <a:endParaRPr lang="el-GR"/>
          </a:p>
        </p:txBody>
      </p:sp>
    </p:spTree>
    <p:extLst>
      <p:ext uri="{BB962C8B-B14F-4D97-AF65-F5344CB8AC3E}">
        <p14:creationId xmlns:p14="http://schemas.microsoft.com/office/powerpoint/2010/main" val="38660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Προκαταρκτικά στοιχεία «Έρευνας για την Καινοτομία</a:t>
            </a:r>
            <a:r>
              <a:rPr lang="el-GR" sz="1200" kern="1200" baseline="0" dirty="0" smtClean="0">
                <a:solidFill>
                  <a:schemeClr val="tx1"/>
                </a:solidFill>
                <a:effectLst/>
                <a:latin typeface="+mn-lt"/>
                <a:ea typeface="+mn-ea"/>
                <a:cs typeface="+mn-cs"/>
              </a:rPr>
              <a:t>» με αναφορά στην τριετία 2012-2014 σε σύνολο πληθυσμού 13,828 επιχειρήσεων σε όλη την Ελλάδα, με 10 και πλέον εργαζόμενους στους αναγραφόμενους κλάδους.</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Το 1</a:t>
            </a:r>
            <a:r>
              <a:rPr lang="el-GR" sz="1200" kern="1200" baseline="30000" dirty="0" smtClean="0">
                <a:solidFill>
                  <a:schemeClr val="tx1"/>
                </a:solidFill>
                <a:effectLst/>
                <a:latin typeface="+mn-lt"/>
                <a:ea typeface="+mn-ea"/>
                <a:cs typeface="+mn-cs"/>
              </a:rPr>
              <a:t>ο</a:t>
            </a:r>
            <a:r>
              <a:rPr lang="el-GR" sz="1200" kern="1200" baseline="0" dirty="0" smtClean="0">
                <a:solidFill>
                  <a:schemeClr val="tx1"/>
                </a:solidFill>
                <a:effectLst/>
                <a:latin typeface="+mn-lt"/>
                <a:ea typeface="+mn-ea"/>
                <a:cs typeface="+mn-cs"/>
              </a:rPr>
              <a:t> διάγραμμα παρουσιάζει το ποσοστό των επιχειρήσεων, στο σύνολο του πληθυσμού και ανά κλάδο οικονομικής δραστηριότητας, που έχουν εφαρμόσει πρακτικές για τον έλεγχο, την καταγραφή και τον περιορισμό των περιβαλλοντικών επιπτώσεων των προϊόντων/διαδικασιών τους (π.χ. εφαρμογή περιβαλλοντικών ελέγχων, μέτρηση περιβαλλοντικού αποτυπώματος, καθορισμός στόχων περιβαλλοντικών επιδόσεων, πιστοποίηση ISO 14001 ή ISO 50001 κ.ά.). &gt; οι επιχειρήσεις έχουν επενδύσει σε διαδικασίες ελέγχου και καταγραφής των επιπτώσεων στο περιβάλλον</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Το 2</a:t>
            </a:r>
            <a:r>
              <a:rPr lang="el-GR" sz="1200" kern="1200" baseline="30000" dirty="0" smtClean="0">
                <a:solidFill>
                  <a:schemeClr val="tx1"/>
                </a:solidFill>
                <a:effectLst/>
                <a:latin typeface="+mn-lt"/>
                <a:ea typeface="+mn-ea"/>
                <a:cs typeface="+mn-cs"/>
              </a:rPr>
              <a:t>ο</a:t>
            </a:r>
            <a:r>
              <a:rPr lang="el-GR" sz="1200" kern="1200" baseline="0" dirty="0" smtClean="0">
                <a:solidFill>
                  <a:schemeClr val="tx1"/>
                </a:solidFill>
                <a:effectLst/>
                <a:latin typeface="+mn-lt"/>
                <a:ea typeface="+mn-ea"/>
                <a:cs typeface="+mn-cs"/>
              </a:rPr>
              <a:t> διάγραμμα δείχνει πότε εφαρμόστηκαν αυτές οι πρακτικές (πριν το 2012 ή/και κατά τη διάρκεια της τριετίας 2012-2014) στο σύνολο του πληθυσμού.</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55235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Προκαταρκτικά στοιχεία «Έρευνας για την Καινοτομία</a:t>
            </a:r>
            <a:r>
              <a:rPr lang="el-GR" sz="1200" kern="1200" baseline="0" dirty="0" smtClean="0">
                <a:solidFill>
                  <a:schemeClr val="tx1"/>
                </a:solidFill>
                <a:effectLst/>
                <a:latin typeface="+mn-lt"/>
                <a:ea typeface="+mn-ea"/>
                <a:cs typeface="+mn-cs"/>
              </a:rPr>
              <a:t>» με αναφορά στην τριετία 2012-2014 σε σύνολο πληθυσμού 13,828 επιχειρήσεων σε όλη την Ελλάδα, με 10 και πλέον εργαζόμενους στους αναγραφόμενους κλάδους.</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Το διάγραμμα παρουσιάζει το ποσοστό των επιχειρήσεων που εισήγαγαν καινοτομίες με περιβαλλοντικά οφέλη (είτε καινοτομία προϊόντος (αγαθού ή υπηρεσίας), διαδικασίας, οργανωσιακής μεθόδου ή/και μεθόδου μάρκετινγκ) κατά τη διάρκεια της τριετίας 2012-2014.</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Οι πράσινες μπάρες αντιστοιχούν σε ποσοστά στο σύνολο των καινοτόμων επιχειρήσεων κάθε κατηγορίας και οι μπλε μπάρες σε ποσοστά στο σύνολο του πληθυσμού των επιχειρήσεων κάθε κατηγορίας.</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pPr/>
              <a:t>12</a:t>
            </a:fld>
            <a:endParaRPr lang="el-GR"/>
          </a:p>
        </p:txBody>
      </p:sp>
    </p:spTree>
    <p:extLst>
      <p:ext uri="{BB962C8B-B14F-4D97-AF65-F5344CB8AC3E}">
        <p14:creationId xmlns:p14="http://schemas.microsoft.com/office/powerpoint/2010/main" val="296778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Προκαταρκτικά στοιχεία «Έρευνας για την Καινοτομία</a:t>
            </a:r>
            <a:r>
              <a:rPr lang="el-GR" sz="1200" kern="1200" baseline="0" dirty="0" smtClean="0">
                <a:solidFill>
                  <a:schemeClr val="tx1"/>
                </a:solidFill>
                <a:effectLst/>
                <a:latin typeface="+mn-lt"/>
                <a:ea typeface="+mn-ea"/>
                <a:cs typeface="+mn-cs"/>
              </a:rPr>
              <a:t>» με αναφορά στην τριετία 2012-2014 σε σύνολο πληθυσμού 13,828 επιχειρήσεων σε όλη την Ελλάδα, με 10 και πλέον εργαζόμενους στους αναγραφόμενους κλάδους.</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Το διάγραμμα παρουσιάζει το ποσοστό των επιχειρήσεων με περιβαλλοντικές καινοτομίες στην τριετία 2012-2014 (καινοτομία προϊόντος (αγαθού ή υπηρεσίας), διαδικασίας, οργανωσιακής μεθόδου ή/και μεθόδου μάρκετινγκ) ανά περιβαλλοντικό όφελος. </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effectLst/>
                <a:latin typeface="+mn-lt"/>
                <a:ea typeface="+mn-ea"/>
                <a:cs typeface="+mn-cs"/>
              </a:rPr>
              <a:t>Τα περιβαλλοντικά οφέλη χωρίζονται σε δύο κατηγορίες: α. Περιβαλλοντικά οφέλη εντός της επιχείρησης, που προκύπτουν κατά τη διάρκεια της παραγωγής των προϊόντων (αγαθών/υπηρεσιών) και β. Περιβαλλοντικά οφέλη κατά τη διάρκεια της κατανάλωσης ή χρήσης αγαθών/υπηρεσιών από τον τελικό χρήστη / καταναλωτή.</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pPr/>
              <a:t>13</a:t>
            </a:fld>
            <a:endParaRPr lang="el-GR"/>
          </a:p>
        </p:txBody>
      </p:sp>
    </p:spTree>
    <p:extLst>
      <p:ext uri="{BB962C8B-B14F-4D97-AF65-F5344CB8AC3E}">
        <p14:creationId xmlns:p14="http://schemas.microsoft.com/office/powerpoint/2010/main" val="1996087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Λαμβάνοντας ως αφετηρία</a:t>
            </a:r>
            <a:r>
              <a:rPr lang="el-GR" baseline="0" dirty="0" smtClean="0"/>
              <a:t> τα δυνατά σημεία της περιφέρειας αττικής, όπως προκύπτουν από τις προηγούμενες διαφάνειες, στη συνέχεια θα παρουσιάσουμε τα σημεία στα οποία το ΕΚΤ υποστηρίζει αποτελεσματικά την </a:t>
            </a:r>
            <a:r>
              <a:rPr lang="el-GR" b="1" dirty="0" smtClean="0"/>
              <a:t>οικολογία της επαναχρησιμοποιήσιμης γνώσης και του επαναχρησιμοποιούμενου περιεχομένου</a:t>
            </a:r>
            <a:r>
              <a:rPr lang="el-GR" dirty="0" smtClean="0"/>
              <a:t>,</a:t>
            </a:r>
            <a:r>
              <a:rPr lang="el-GR" baseline="0" dirty="0" smtClean="0"/>
              <a:t> τα οποία είναι ιδιαίτερα σημαντικά στη διαδικασία επιχειρηματικής ανακάλυψης (μέσα από τους άξονες </a:t>
            </a:r>
            <a:r>
              <a:rPr lang="en-US" baseline="0" dirty="0" err="1" smtClean="0"/>
              <a:t>eContent</a:t>
            </a:r>
            <a:r>
              <a:rPr lang="en-US" baseline="0" dirty="0" smtClean="0"/>
              <a:t> </a:t>
            </a:r>
            <a:r>
              <a:rPr lang="el-GR" baseline="0" dirty="0" smtClean="0"/>
              <a:t>και της υποδομής </a:t>
            </a:r>
            <a:r>
              <a:rPr lang="en-US" baseline="0" dirty="0" err="1" smtClean="0"/>
              <a:t>eInfrastructure</a:t>
            </a:r>
            <a:r>
              <a:rPr lang="en-US" baseline="0" dirty="0" smtClean="0"/>
              <a:t>)</a:t>
            </a:r>
            <a:r>
              <a:rPr lang="el-GR" baseline="0" dirty="0" smtClean="0"/>
              <a:t>, καθώς και να διακρίνουμε τις </a:t>
            </a:r>
            <a:r>
              <a:rPr lang="el-GR" b="1" baseline="0" dirty="0" smtClean="0"/>
              <a:t>προτεραιότητες για Ε&amp;Α&amp;Κ </a:t>
            </a:r>
            <a:r>
              <a:rPr lang="el-GR" baseline="0" dirty="0" smtClean="0"/>
              <a:t>σε ευρωπαϊκό επίπεδο, όπως αποτυπώνονται και στα σχετικά ευρωπαϊκά εργαλεία χρηματοδότησης, τα οποία εν συνεχεία θα διασυνδεθούν και θα συλλειτουργήσουν με τις προσκλήσεις χρηματοδότησης σε περιφερειακό επίπεδο</a:t>
            </a:r>
            <a:r>
              <a:rPr lang="en-US" baseline="0" dirty="0" smtClean="0"/>
              <a:t> (</a:t>
            </a:r>
            <a:r>
              <a:rPr lang="el-GR" baseline="0" dirty="0" smtClean="0"/>
              <a:t>μέσα από τον άξονα </a:t>
            </a:r>
            <a:r>
              <a:rPr lang="en-US" baseline="0" dirty="0" smtClean="0"/>
              <a:t>innovation)</a:t>
            </a:r>
            <a:r>
              <a:rPr lang="el-GR" baseline="0" dirty="0" smtClean="0"/>
              <a:t>.</a:t>
            </a:r>
          </a:p>
        </p:txBody>
      </p:sp>
      <p:sp>
        <p:nvSpPr>
          <p:cNvPr id="4" name="Slide Number Placeholder 3"/>
          <p:cNvSpPr>
            <a:spLocks noGrp="1"/>
          </p:cNvSpPr>
          <p:nvPr>
            <p:ph type="sldNum" sz="quarter" idx="10"/>
          </p:nvPr>
        </p:nvSpPr>
        <p:spPr/>
        <p:txBody>
          <a:bodyPr/>
          <a:lstStyle/>
          <a:p>
            <a:fld id="{E0507D6B-ED5B-4E62-BB7B-7BB63BFEA8EC}" type="slidenum">
              <a:rPr lang="el-GR" smtClean="0"/>
              <a:pPr/>
              <a:t>14</a:t>
            </a:fld>
            <a:endParaRPr lang="el-GR"/>
          </a:p>
        </p:txBody>
      </p:sp>
    </p:spTree>
    <p:extLst>
      <p:ext uri="{BB962C8B-B14F-4D97-AF65-F5344CB8AC3E}">
        <p14:creationId xmlns:p14="http://schemas.microsoft.com/office/powerpoint/2010/main" val="405051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Το ΕΚΤ αποτελεί οριζόντια και σε εθνικό επίπεδο ηλεκτρονική υποδομή περιεχομένου για την έρευνα, την εκπαίδευση και τον πολιτισμό. </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Σε αυτό το πλαίσιο, αναπτύσσει υποδομές, οι οποίες είναι διαθέσιμες σε όλους τους ενδιαφερόμενους και οι οποίες μπορούν να υποστηρίξουν τη διαδικασία επιχειρηματικής ανακάλυψης, παρέχοντας πόρους, υπηρεσίες, περιεχόμενο και πρόσβαση στο πνευματικό κεφάλαιο της χώρας. Ενδεικτικά, ορισμένες από τις υπηρεσίες που στηρίζονται στην υποδομή του ΕΚΤ περιλαμβάνουν το Εθνικό Αρχείο Διδακτορικών Διατριβών, ηλεκτρονικά αποθετήρια, υποστήριξη ηλεκτρονικών περιοδικών </a:t>
            </a:r>
            <a:r>
              <a:rPr lang="en-US" baseline="0" dirty="0" smtClean="0"/>
              <a:t>(</a:t>
            </a:r>
            <a:r>
              <a:rPr lang="en-US" baseline="0" dirty="0" err="1" smtClean="0"/>
              <a:t>ePublishing</a:t>
            </a:r>
            <a:r>
              <a:rPr lang="en-US" baseline="0" dirty="0" smtClean="0"/>
              <a:t>), </a:t>
            </a:r>
            <a:r>
              <a:rPr lang="el-GR" baseline="0" dirty="0" smtClean="0"/>
              <a:t>μητρώα, </a:t>
            </a:r>
            <a:r>
              <a:rPr lang="en-US" baseline="0" dirty="0" smtClean="0"/>
              <a:t>user generated content</a:t>
            </a:r>
            <a:r>
              <a:rPr lang="el-GR" baseline="0" dirty="0" smtClean="0"/>
              <a:t> κ.λπ.</a:t>
            </a:r>
          </a:p>
        </p:txBody>
      </p:sp>
      <p:sp>
        <p:nvSpPr>
          <p:cNvPr id="4" name="Slide Number Placeholder 3"/>
          <p:cNvSpPr>
            <a:spLocks noGrp="1"/>
          </p:cNvSpPr>
          <p:nvPr>
            <p:ph type="sldNum" sz="quarter" idx="10"/>
          </p:nvPr>
        </p:nvSpPr>
        <p:spPr/>
        <p:txBody>
          <a:bodyPr/>
          <a:lstStyle/>
          <a:p>
            <a:fld id="{E0507D6B-ED5B-4E62-BB7B-7BB63BFEA8EC}" type="slidenum">
              <a:rPr lang="el-GR" smtClean="0"/>
              <a:pPr/>
              <a:t>15</a:t>
            </a:fld>
            <a:endParaRPr lang="el-GR"/>
          </a:p>
        </p:txBody>
      </p:sp>
    </p:spTree>
    <p:extLst>
      <p:ext uri="{BB962C8B-B14F-4D97-AF65-F5344CB8AC3E}">
        <p14:creationId xmlns:p14="http://schemas.microsoft.com/office/powerpoint/2010/main" val="1768230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a:t>
            </a:r>
            <a:r>
              <a:rPr lang="el-GR" baseline="0" dirty="0" smtClean="0"/>
              <a:t> υποδομή αυτή συνδέεται με ευρωπαϊκές και εθνικές πολιτικές, οι οποίες είναι σημαντικό να ληφθούν </a:t>
            </a:r>
            <a:r>
              <a:rPr lang="el-GR" baseline="0" dirty="0" err="1" smtClean="0"/>
              <a:t>υπ’όψιν</a:t>
            </a:r>
            <a:r>
              <a:rPr lang="el-GR" baseline="0" dirty="0" smtClean="0"/>
              <a:t> στον περαιτέρω σχεδιασμό ή εξειδίκευση δράσεων.</a:t>
            </a:r>
            <a:endParaRPr lang="en-US" dirty="0"/>
          </a:p>
        </p:txBody>
      </p:sp>
      <p:sp>
        <p:nvSpPr>
          <p:cNvPr id="4" name="Slide Number Placeholder 3"/>
          <p:cNvSpPr>
            <a:spLocks noGrp="1"/>
          </p:cNvSpPr>
          <p:nvPr>
            <p:ph type="sldNum" sz="quarter" idx="10"/>
          </p:nvPr>
        </p:nvSpPr>
        <p:spPr/>
        <p:txBody>
          <a:bodyPr/>
          <a:lstStyle/>
          <a:p>
            <a:fld id="{E0507D6B-ED5B-4E62-BB7B-7BB63BFEA8EC}" type="slidenum">
              <a:rPr lang="el-GR" smtClean="0"/>
              <a:pPr/>
              <a:t>16</a:t>
            </a:fld>
            <a:endParaRPr lang="el-GR"/>
          </a:p>
        </p:txBody>
      </p:sp>
    </p:spTree>
    <p:extLst>
      <p:ext uri="{BB962C8B-B14F-4D97-AF65-F5344CB8AC3E}">
        <p14:creationId xmlns:p14="http://schemas.microsoft.com/office/powerpoint/2010/main" val="217544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Και περνάμε</a:t>
            </a:r>
            <a:r>
              <a:rPr lang="el-GR" baseline="0" dirty="0" smtClean="0"/>
              <a:t> στις προτεραιότητες για Ε&amp;Α&amp;Κ μέσα από τον τρίτο </a:t>
            </a:r>
            <a:r>
              <a:rPr lang="el-GR" dirty="0" smtClean="0"/>
              <a:t>πυλώνα</a:t>
            </a:r>
            <a:r>
              <a:rPr lang="el-GR" baseline="0" dirty="0" smtClean="0"/>
              <a:t> </a:t>
            </a:r>
            <a:r>
              <a:rPr lang="el-GR" dirty="0" smtClean="0"/>
              <a:t>της δραστηριότητας του ΕΚΤ, ο οποίος αφορά στη μεταφορά και αξιοποίηση γνώσης. Εισαγωγικά, να</a:t>
            </a:r>
            <a:r>
              <a:rPr lang="el-GR" baseline="0" dirty="0" smtClean="0"/>
              <a:t> αναφέρω ότι </a:t>
            </a:r>
            <a:r>
              <a:rPr lang="el-GR" dirty="0" smtClean="0"/>
              <a:t>το ΕΚΤ προσφέρει ένα ολοκληρωμένο πλέγμα υπηρεσιών για την υποστήριξη της επιχειρηματικότητας και καινοτομίας των μικρομεσαίων επιχειρήσεων και της αξιοποίησης των ερευνητικών</a:t>
            </a:r>
            <a:r>
              <a:rPr lang="el-GR" baseline="0" dirty="0" smtClean="0"/>
              <a:t> αποτελεσμάτων. Αυτό επιτυγχάνεται μέσω του ρόλου του Εθνικού Σημείου Επαφής και της συμμετοχής μας σε διεθνή δίκτυα υποστήριξης της επιχειρηματικότητας, με κεντρικό το </a:t>
            </a:r>
            <a:r>
              <a:rPr lang="el-GR" dirty="0" smtClean="0"/>
              <a:t>Enterprise Europe Network (EEN),</a:t>
            </a:r>
            <a:r>
              <a:rPr lang="el-GR" baseline="0" dirty="0" smtClean="0"/>
              <a:t> ένα δίκτυο με παρουσία σε 60 χώρες που υποστηρίζει ενεργά την εξωστρέφεια και την καινοτομία</a:t>
            </a:r>
            <a:r>
              <a:rPr lang="el-GR" dirty="0" smtClean="0"/>
              <a:t>. </a:t>
            </a:r>
            <a:endParaRPr lang="en-US" dirty="0"/>
          </a:p>
        </p:txBody>
      </p:sp>
      <p:sp>
        <p:nvSpPr>
          <p:cNvPr id="4" name="Slide Number Placeholder 3"/>
          <p:cNvSpPr>
            <a:spLocks noGrp="1"/>
          </p:cNvSpPr>
          <p:nvPr>
            <p:ph type="sldNum" sz="quarter" idx="10"/>
          </p:nvPr>
        </p:nvSpPr>
        <p:spPr/>
        <p:txBody>
          <a:bodyPr/>
          <a:lstStyle/>
          <a:p>
            <a:fld id="{E0507D6B-ED5B-4E62-BB7B-7BB63BFEA8EC}" type="slidenum">
              <a:rPr lang="el-GR" smtClean="0"/>
              <a:pPr/>
              <a:t>17</a:t>
            </a:fld>
            <a:endParaRPr lang="el-GR"/>
          </a:p>
        </p:txBody>
      </p:sp>
    </p:spTree>
    <p:extLst>
      <p:ext uri="{BB962C8B-B14F-4D97-AF65-F5344CB8AC3E}">
        <p14:creationId xmlns:p14="http://schemas.microsoft.com/office/powerpoint/2010/main" val="305066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Στη</a:t>
            </a:r>
            <a:r>
              <a:rPr lang="el-GR" baseline="0" dirty="0" smtClean="0"/>
              <a:t> διαφάνεια αυτή παρουσιάζονται τα διαθέσιμα χρηματοδοτικά εργαλεία στα οποία έχει πρόσβαση η Ελλάδα για τους τομείς του τουρισμού, του πολιτισμού και της δημιουργικής οικονομίας. Οι τρεις άξονες αφορούν τη χρηματοδότηση έρευνας &amp; καινοτομίας, ανάπτυξης δεξιοτήτων και ανάπτυξης υποδομών.</a:t>
            </a: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22866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pPr/>
              <a:t>19</a:t>
            </a:fld>
            <a:endParaRPr lang="el-GR"/>
          </a:p>
        </p:txBody>
      </p:sp>
    </p:spTree>
    <p:extLst>
      <p:ext uri="{BB962C8B-B14F-4D97-AF65-F5344CB8AC3E}">
        <p14:creationId xmlns:p14="http://schemas.microsoft.com/office/powerpoint/2010/main" val="234530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28418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αναγκαιότητα τεκμηρίωσης, με στοιχεία και δείκτες, της ερευνητικής, αναπτυξιακής και καινοτομικής δραστηριότητας, έχει εισέλθει ως κεντρικό ζήτημα στη διεθνή ατζέντα των πολιτικών έρευνας και καινοτομίας και η διαθεσιμότητα αξιόπιστων δεικτών έχει καθιερωθεί πλέον ως βασικό και συστατικό μέρος του σχεδιασμού τους. Σε αυτό το</a:t>
            </a:r>
            <a:r>
              <a:rPr lang="el-GR" baseline="0" dirty="0" smtClean="0"/>
              <a:t> πλαίσιο, και ως αφετηρία για την εισήγησή μας, θα θέλαμε να παρουσιάσουμε </a:t>
            </a:r>
            <a:r>
              <a:rPr lang="el-GR" b="1" baseline="0" dirty="0" smtClean="0"/>
              <a:t>στοιχεία και δείκτες που υπάρχουν διαθέσιμα για την ένταση της έρευνας και καινοτομίας στην Ελλάδα και ειδικότερα στην περιφέρεια Αττικής, σε σχέση με τους κλάδους του πολιτισμού και του τουρισμού ή εν γένει της δημιουργικής οικονομίας. </a:t>
            </a:r>
            <a:endParaRPr lang="en-US" b="1" dirty="0"/>
          </a:p>
        </p:txBody>
      </p:sp>
      <p:sp>
        <p:nvSpPr>
          <p:cNvPr id="4" name="Slide Number Placeholder 3"/>
          <p:cNvSpPr>
            <a:spLocks noGrp="1"/>
          </p:cNvSpPr>
          <p:nvPr>
            <p:ph type="sldNum" sz="quarter" idx="10"/>
          </p:nvPr>
        </p:nvSpPr>
        <p:spPr/>
        <p:txBody>
          <a:bodyPr/>
          <a:lstStyle/>
          <a:p>
            <a:fld id="{E0507D6B-ED5B-4E62-BB7B-7BB63BFEA8EC}" type="slidenum">
              <a:rPr lang="el-GR" smtClean="0"/>
              <a:pPr/>
              <a:t>3</a:t>
            </a:fld>
            <a:endParaRPr lang="el-GR"/>
          </a:p>
        </p:txBody>
      </p:sp>
    </p:spTree>
    <p:extLst>
      <p:ext uri="{BB962C8B-B14F-4D97-AF65-F5344CB8AC3E}">
        <p14:creationId xmlns:p14="http://schemas.microsoft.com/office/powerpoint/2010/main" val="4291811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4127578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Και</a:t>
            </a:r>
            <a:r>
              <a:rPr lang="el-GR" baseline="0" dirty="0" smtClean="0"/>
              <a:t> κλείνοντας, αξίζει να δούμε ορισμένα παραδείγματα που αποτυπώνουν το τρίπτυχο συνεργειών πολιτισμού, τουρισμού, ΤΠΕ στο πλαίσιο των ευρωπαϊκών χρηματοδοτούμενων έργων, εν </a:t>
            </a:r>
            <a:r>
              <a:rPr lang="el-GR" baseline="0" dirty="0" err="1" smtClean="0"/>
              <a:t>είδει</a:t>
            </a:r>
            <a:r>
              <a:rPr lang="el-GR" baseline="0" dirty="0" smtClean="0"/>
              <a:t> καλών πρακτικών και αφετηρίας συζήτησης για τις παράλληλες συνεδρίες που θα ακολουθήσουν το μεσημέρι.</a:t>
            </a: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pPr/>
              <a:t>22</a:t>
            </a:fld>
            <a:endParaRPr lang="el-GR"/>
          </a:p>
        </p:txBody>
      </p:sp>
    </p:spTree>
    <p:extLst>
      <p:ext uri="{BB962C8B-B14F-4D97-AF65-F5344CB8AC3E}">
        <p14:creationId xmlns:p14="http://schemas.microsoft.com/office/powerpoint/2010/main" val="311643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Και</a:t>
            </a:r>
            <a:r>
              <a:rPr lang="el-GR" baseline="0" dirty="0" smtClean="0"/>
              <a:t> κλείνοντας, αξίζει να δούμε ορισμένα παραδείγματα που αποτυπώνουν το τρίπτυχο συνεργειών πολιτισμού, τουρισμού, ΤΠΕ στο πλαίσιο των ευρωπαϊκών χρηματοδοτούμενων έργων, εν </a:t>
            </a:r>
            <a:r>
              <a:rPr lang="el-GR" baseline="0" dirty="0" err="1" smtClean="0"/>
              <a:t>είδει</a:t>
            </a:r>
            <a:r>
              <a:rPr lang="el-GR" baseline="0" dirty="0" smtClean="0"/>
              <a:t> καλών πρακτικών και αφετηρίας συζήτησης για τις παράλληλες συνεδρίες που θα ακολουθήσουν το μεσημέρι.</a:t>
            </a: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110142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dirty="0" smtClean="0"/>
              <a:t>Συμπερασματικά,</a:t>
            </a:r>
            <a:r>
              <a:rPr lang="el-GR" altLang="en-US" baseline="0" dirty="0" smtClean="0"/>
              <a:t> το ΕΚΤ υποστηρίζει τη διαδικασία επιχειρηματικής ανακάλυψης μέσα από τους τρεις πυλώνες δράσεων.</a:t>
            </a:r>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7E8B9F-2786-49FB-BDA6-93DB8B05B09D}" type="slidenum">
              <a:rPr lang="en-US" altLang="en-US" smtClean="0"/>
              <a:pPr/>
              <a:t>25</a:t>
            </a:fld>
            <a:endParaRPr lang="en-US" altLang="en-US" smtClean="0"/>
          </a:p>
        </p:txBody>
      </p:sp>
    </p:spTree>
    <p:extLst>
      <p:ext uri="{BB962C8B-B14F-4D97-AF65-F5344CB8AC3E}">
        <p14:creationId xmlns:p14="http://schemas.microsoft.com/office/powerpoint/2010/main" val="272044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l-GR" dirty="0" smtClean="0"/>
              <a:t>Τα στοιχεία αυτά</a:t>
            </a:r>
            <a:r>
              <a:rPr lang="el-GR" baseline="0" dirty="0" smtClean="0"/>
              <a:t> προέρχονται από </a:t>
            </a:r>
            <a:r>
              <a:rPr lang="el-GR" dirty="0" smtClean="0"/>
              <a:t>τις συνεχείς δραστηριότητές μας για την τεκμηρίωση της ελληνικής ερευνητικής, αναπτυξιακής και καινοτομικής δραστηριότητας</a:t>
            </a:r>
            <a:r>
              <a:rPr lang="el-GR" baseline="0" dirty="0" smtClean="0"/>
              <a:t>, στο πλαίσιο της οποίας / </a:t>
            </a:r>
            <a:r>
              <a:rPr lang="el-GR" baseline="0" dirty="0" smtClean="0">
                <a:solidFill>
                  <a:schemeClr val="tx1">
                    <a:lumMod val="95000"/>
                    <a:lumOff val="5000"/>
                  </a:schemeClr>
                </a:solidFill>
              </a:rPr>
              <a:t>συλλέγουμε δεδομένα για την Έρευνα &amp; Ανάπτυξη στην Ελλάδα δαπάνες, προσωπικό, δραστηριότητα, επιστημονικές δημοσιεύσεις, περιφερειακή ανάπτυξη / καταγράφουμε την καινοτομία των ελληνικών επιχειρήσεων και τη διεθνή απόδοσή τους/ δημοσιεύουμε δεδομένα για την ερευνητική δραστηριότητα ελληνικών φορέων &amp; ερευνητών στο πλαίσιο ευρωπαϊκών έργων / παράγουμε τους επίσημους δείκτες Έρευνας, Τεχνολογίας, Ανάπτυξης &amp; Καινοτομίας στην Ελλάδα / συνεργαζόμαστε </a:t>
            </a:r>
            <a:r>
              <a:rPr lang="en-US" baseline="0" dirty="0" smtClean="0">
                <a:solidFill>
                  <a:schemeClr val="tx1">
                    <a:lumMod val="95000"/>
                    <a:lumOff val="5000"/>
                  </a:schemeClr>
                </a:solidFill>
              </a:rPr>
              <a:t/>
            </a:r>
            <a:br>
              <a:rPr lang="en-US" baseline="0" dirty="0" smtClean="0">
                <a:solidFill>
                  <a:schemeClr val="tx1">
                    <a:lumMod val="95000"/>
                    <a:lumOff val="5000"/>
                  </a:schemeClr>
                </a:solidFill>
              </a:rPr>
            </a:br>
            <a:r>
              <a:rPr lang="el-GR" baseline="0" dirty="0" smtClean="0">
                <a:solidFill>
                  <a:schemeClr val="tx1">
                    <a:lumMod val="95000"/>
                    <a:lumOff val="5000"/>
                  </a:schemeClr>
                </a:solidFill>
              </a:rPr>
              <a:t>με τη </a:t>
            </a:r>
            <a:r>
              <a:rPr lang="el-GR" baseline="0" dirty="0" err="1" smtClean="0">
                <a:solidFill>
                  <a:schemeClr val="tx1">
                    <a:lumMod val="95000"/>
                    <a:lumOff val="5000"/>
                  </a:schemeClr>
                </a:solidFill>
              </a:rPr>
              <a:t>Eurostat</a:t>
            </a:r>
            <a:r>
              <a:rPr lang="el-GR" baseline="0" dirty="0" smtClean="0">
                <a:solidFill>
                  <a:schemeClr val="tx1">
                    <a:lumMod val="95000"/>
                    <a:lumOff val="5000"/>
                  </a:schemeClr>
                </a:solidFill>
              </a:rPr>
              <a:t> και τον ΟΟΣΑ / προωθούμε τη διαμόρφωση βασισμένων σε στοιχεία πολιτικών για την καινοτομία, παρέχοντας  ποιοτικά δεδομένα,</a:t>
            </a:r>
            <a:r>
              <a:rPr lang="en-US" baseline="0" dirty="0" smtClean="0">
                <a:solidFill>
                  <a:schemeClr val="tx1">
                    <a:lumMod val="95000"/>
                    <a:lumOff val="5000"/>
                  </a:schemeClr>
                </a:solidFill>
              </a:rPr>
              <a:t> </a:t>
            </a:r>
            <a:r>
              <a:rPr lang="el-GR" baseline="0" dirty="0" smtClean="0">
                <a:solidFill>
                  <a:schemeClr val="tx1">
                    <a:lumMod val="95000"/>
                    <a:lumOff val="5000"/>
                  </a:schemeClr>
                </a:solidFill>
              </a:rPr>
              <a:t>εργαλεία ανάλυσης και εκδόσεις.</a:t>
            </a:r>
          </a:p>
        </p:txBody>
      </p:sp>
      <p:sp>
        <p:nvSpPr>
          <p:cNvPr id="4" name="Slide Number Placeholder 3"/>
          <p:cNvSpPr>
            <a:spLocks noGrp="1"/>
          </p:cNvSpPr>
          <p:nvPr>
            <p:ph type="sldNum" sz="quarter" idx="10"/>
          </p:nvPr>
        </p:nvSpPr>
        <p:spPr/>
        <p:txBody>
          <a:bodyPr/>
          <a:lstStyle/>
          <a:p>
            <a:fld id="{E0507D6B-ED5B-4E62-BB7B-7BB63BFEA8EC}" type="slidenum">
              <a:rPr lang="el-GR" smtClean="0"/>
              <a:pPr/>
              <a:t>4</a:t>
            </a:fld>
            <a:endParaRPr lang="el-GR"/>
          </a:p>
        </p:txBody>
      </p:sp>
    </p:spTree>
    <p:extLst>
      <p:ext uri="{BB962C8B-B14F-4D97-AF65-F5344CB8AC3E}">
        <p14:creationId xmlns:p14="http://schemas.microsoft.com/office/powerpoint/2010/main" val="292064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err="1" smtClean="0"/>
              <a:t>Τακτικος</a:t>
            </a:r>
            <a:r>
              <a:rPr lang="el-GR" baseline="0" dirty="0" smtClean="0"/>
              <a:t> π/υ και ΕΣΠΑ (ΠΔΕ), προϋπολογιστικά στοιχεία – πρόθεση κρατικής χρηματοδότησης για ενίσχυση Ε&amp;Α &gt; 10 % συναφείς κοινωνικοοικονομικούς στόχους (3</a:t>
            </a:r>
            <a:r>
              <a:rPr lang="el-GR" baseline="30000" dirty="0" smtClean="0"/>
              <a:t>η</a:t>
            </a:r>
            <a:r>
              <a:rPr lang="el-GR" baseline="0" dirty="0" smtClean="0"/>
              <a:t> στη σειρά)</a:t>
            </a:r>
          </a:p>
          <a:p>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03978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Στοιχεί</a:t>
            </a:r>
            <a:r>
              <a:rPr lang="el-GR" baseline="0" dirty="0" smtClean="0"/>
              <a:t>α 2014 – για την Ελλάδα τελικά, προκαταρκτικά για τις υπόλοιπες χώρες</a:t>
            </a:r>
          </a:p>
          <a:p>
            <a:r>
              <a:rPr lang="el-GR" baseline="0" dirty="0" smtClean="0"/>
              <a:t>% κοινωνικοοικονομικών στόχων στο συνολικό π/υ για Ε&amp;Α κάθε χώρας</a:t>
            </a:r>
          </a:p>
          <a:p>
            <a:endParaRPr lang="el-GR" baseline="0" dirty="0" smtClean="0"/>
          </a:p>
          <a:p>
            <a:r>
              <a:rPr lang="el-GR" b="1" baseline="0" dirty="0" err="1" smtClean="0"/>
              <a:t>Γηινο</a:t>
            </a:r>
            <a:r>
              <a:rPr lang="el-GR" b="1" baseline="0" dirty="0" smtClean="0"/>
              <a:t> περιβάλλον</a:t>
            </a:r>
          </a:p>
          <a:p>
            <a:r>
              <a:rPr lang="el-GR" sz="1200" b="0" i="0" kern="1200" dirty="0" smtClean="0">
                <a:solidFill>
                  <a:schemeClr val="tx1"/>
                </a:solidFill>
                <a:effectLst/>
                <a:latin typeface="+mn-lt"/>
                <a:ea typeface="+mn-ea"/>
                <a:cs typeface="+mn-cs"/>
              </a:rPr>
              <a:t>Την εξερεύνηση και την εκμετάλλευση του φλοιού και του μανδύα της γης, των θαλασσών, των ωκεανών και της ατμόσφαιρας,</a:t>
            </a:r>
          </a:p>
          <a:p>
            <a:r>
              <a:rPr lang="el-GR" sz="1200" b="0" i="0" kern="1200" dirty="0" smtClean="0">
                <a:solidFill>
                  <a:schemeClr val="tx1"/>
                </a:solidFill>
                <a:effectLst/>
                <a:latin typeface="+mn-lt"/>
                <a:ea typeface="+mn-ea"/>
                <a:cs typeface="+mn-cs"/>
              </a:rPr>
              <a:t>Την κλιματική και μετεωρολογική έρευνα, την εξερεύνηση των πόλων της γης (η οποία εντάσσεται σε διάφορες κατηγορίες του τομέα, ανάλογα με την περίπτωση) και την υδρολογία.</a:t>
            </a:r>
          </a:p>
          <a:p>
            <a:endParaRPr lang="el-GR" sz="1200" b="0" i="0" kern="1200" dirty="0" smtClean="0">
              <a:solidFill>
                <a:schemeClr val="tx1"/>
              </a:solidFill>
              <a:effectLst/>
              <a:latin typeface="+mn-lt"/>
              <a:ea typeface="+mn-ea"/>
              <a:cs typeface="+mn-cs"/>
            </a:endParaRPr>
          </a:p>
          <a:p>
            <a:r>
              <a:rPr lang="el-GR" sz="1200" b="1" i="0" kern="1200" dirty="0" smtClean="0">
                <a:solidFill>
                  <a:schemeClr val="tx1"/>
                </a:solidFill>
                <a:effectLst/>
                <a:latin typeface="+mn-lt"/>
                <a:ea typeface="+mn-ea"/>
                <a:cs typeface="+mn-cs"/>
              </a:rPr>
              <a:t>Περιβάλλον</a:t>
            </a:r>
          </a:p>
          <a:p>
            <a:r>
              <a:rPr lang="el-GR" sz="1200" b="0" i="0" kern="1200" dirty="0" smtClean="0">
                <a:solidFill>
                  <a:schemeClr val="tx1"/>
                </a:solidFill>
                <a:effectLst/>
                <a:latin typeface="+mn-lt"/>
                <a:ea typeface="+mn-ea"/>
                <a:cs typeface="+mn-cs"/>
              </a:rPr>
              <a:t>Τον έλεγχο της ρύπανσης, οι οποίες στοχεύουν στον προσδιορισμό και την ανάλυση των πηγών της και των αιτιών τους και με όλους τους ρύπους, περιλαμβανομένων της διάχυσης τους στο περιβάλλον και των επιπτώσεων τους στον άνθρωπο, στα ζωικά και φυτικά είδη, στους μικροοργανισμούς και στη βιόσφαιρα.</a:t>
            </a:r>
          </a:p>
          <a:p>
            <a:r>
              <a:rPr lang="el-GR" sz="1200" b="0" i="0" kern="1200" dirty="0" smtClean="0">
                <a:solidFill>
                  <a:schemeClr val="tx1"/>
                </a:solidFill>
                <a:effectLst/>
                <a:latin typeface="+mn-lt"/>
                <a:ea typeface="+mn-ea"/>
                <a:cs typeface="+mn-cs"/>
              </a:rPr>
              <a:t>Τη δημιουργία εγκαταστάσεων παρακολούθησης για τη μέτρηση όλων των ειδών ρύπανσης,</a:t>
            </a:r>
          </a:p>
          <a:p>
            <a:r>
              <a:rPr lang="el-GR" sz="1200" b="0" i="0" kern="1200" dirty="0" smtClean="0">
                <a:solidFill>
                  <a:schemeClr val="tx1"/>
                </a:solidFill>
                <a:effectLst/>
                <a:latin typeface="+mn-lt"/>
                <a:ea typeface="+mn-ea"/>
                <a:cs typeface="+mn-cs"/>
              </a:rPr>
              <a:t>Την εξάλειψη και την πρόληψη όλων των μορφών ρύπανσης του περιβάλλοντος.</a:t>
            </a:r>
          </a:p>
          <a:p>
            <a:endParaRPr lang="el-GR" sz="1200" b="0" i="0" kern="1200" dirty="0" smtClean="0">
              <a:solidFill>
                <a:schemeClr val="tx1"/>
              </a:solidFill>
              <a:effectLst/>
              <a:latin typeface="+mn-lt"/>
              <a:ea typeface="+mn-ea"/>
              <a:cs typeface="+mn-cs"/>
            </a:endParaRPr>
          </a:p>
          <a:p>
            <a:r>
              <a:rPr lang="el-GR" sz="1200" b="1" i="0" kern="1200" dirty="0" smtClean="0">
                <a:solidFill>
                  <a:schemeClr val="tx1"/>
                </a:solidFill>
                <a:effectLst/>
                <a:latin typeface="+mn-lt"/>
                <a:ea typeface="+mn-ea"/>
                <a:cs typeface="+mn-cs"/>
              </a:rPr>
              <a:t>Ενέργεια</a:t>
            </a:r>
          </a:p>
          <a:p>
            <a:r>
              <a:rPr lang="el-GR" sz="1200" b="0" i="0" kern="1200" dirty="0" smtClean="0">
                <a:solidFill>
                  <a:schemeClr val="tx1"/>
                </a:solidFill>
                <a:effectLst/>
                <a:latin typeface="+mn-lt"/>
                <a:ea typeface="+mn-ea"/>
                <a:cs typeface="+mn-cs"/>
              </a:rPr>
              <a:t>Την παραγωγή, αποθήκευση, μεταφορά, διανομή και ορθολογική χρήση όλων των μορφών ενέργειας.</a:t>
            </a:r>
          </a:p>
          <a:p>
            <a:r>
              <a:rPr lang="el-GR" sz="1200" b="0" i="0" kern="1200" dirty="0" smtClean="0">
                <a:solidFill>
                  <a:schemeClr val="tx1"/>
                </a:solidFill>
                <a:effectLst/>
                <a:latin typeface="+mn-lt"/>
                <a:ea typeface="+mn-ea"/>
                <a:cs typeface="+mn-cs"/>
              </a:rPr>
              <a:t>Τις διαδικασίες οι οποίες αποσκοπούν στην αύξηση της αποδοτικότητας στην παραγωγή και τη διανομή ενέργειας.</a:t>
            </a:r>
          </a:p>
          <a:p>
            <a:r>
              <a:rPr lang="el-GR" sz="1200" b="0" i="0" kern="1200" dirty="0" smtClean="0">
                <a:solidFill>
                  <a:schemeClr val="tx1"/>
                </a:solidFill>
                <a:effectLst/>
                <a:latin typeface="+mn-lt"/>
                <a:ea typeface="+mn-ea"/>
                <a:cs typeface="+mn-cs"/>
              </a:rPr>
              <a:t>Τη μελέτη της εξοικονόμησης ενέργειας.</a:t>
            </a:r>
          </a:p>
          <a:p>
            <a:endParaRPr lang="el-GR" sz="1200" b="0" i="0" kern="1200" dirty="0" smtClean="0">
              <a:solidFill>
                <a:schemeClr val="tx1"/>
              </a:solidFill>
              <a:effectLst/>
              <a:latin typeface="+mn-lt"/>
              <a:ea typeface="+mn-ea"/>
              <a:cs typeface="+mn-cs"/>
            </a:endParaRPr>
          </a:p>
          <a:p>
            <a:r>
              <a:rPr lang="el-GR" sz="1200" b="0" i="0" kern="1200" dirty="0" smtClean="0">
                <a:solidFill>
                  <a:schemeClr val="tx1"/>
                </a:solidFill>
                <a:effectLst/>
                <a:latin typeface="+mn-lt"/>
                <a:ea typeface="+mn-ea"/>
                <a:cs typeface="+mn-cs"/>
              </a:rPr>
              <a:t>Αύξηση</a:t>
            </a:r>
            <a:r>
              <a:rPr lang="el-GR" sz="1200" b="0" i="0" kern="1200" baseline="0" dirty="0" smtClean="0">
                <a:solidFill>
                  <a:schemeClr val="tx1"/>
                </a:solidFill>
                <a:effectLst/>
                <a:latin typeface="+mn-lt"/>
                <a:ea typeface="+mn-ea"/>
                <a:cs typeface="+mn-cs"/>
              </a:rPr>
              <a:t> σε σχέση με το 2013/παρελθοντικά έτη</a:t>
            </a:r>
            <a:endParaRPr lang="el-GR" sz="1200" b="0" i="0" kern="1200" dirty="0" smtClean="0">
              <a:solidFill>
                <a:schemeClr val="tx1"/>
              </a:solidFill>
              <a:effectLst/>
              <a:latin typeface="+mn-lt"/>
              <a:ea typeface="+mn-ea"/>
              <a:cs typeface="+mn-cs"/>
            </a:endParaRPr>
          </a:p>
          <a:p>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153475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smtClean="0">
                <a:solidFill>
                  <a:schemeClr val="tx1"/>
                </a:solidFill>
                <a:effectLst/>
                <a:latin typeface="+mn-lt"/>
                <a:ea typeface="+mn-ea"/>
                <a:cs typeface="+mn-cs"/>
              </a:rPr>
              <a:t>Εξειδικεύοντας</a:t>
            </a:r>
            <a:r>
              <a:rPr lang="el-GR" sz="1200" kern="1200" baseline="0" dirty="0" smtClean="0">
                <a:solidFill>
                  <a:schemeClr val="tx1"/>
                </a:solidFill>
                <a:effectLst/>
                <a:latin typeface="+mn-lt"/>
                <a:ea typeface="+mn-ea"/>
                <a:cs typeface="+mn-cs"/>
              </a:rPr>
              <a:t> στην </a:t>
            </a:r>
            <a:r>
              <a:rPr lang="el-GR" sz="1200" kern="1200" dirty="0" smtClean="0">
                <a:solidFill>
                  <a:schemeClr val="tx1"/>
                </a:solidFill>
                <a:effectLst/>
                <a:latin typeface="+mn-lt"/>
                <a:ea typeface="+mn-ea"/>
                <a:cs typeface="+mn-cs"/>
              </a:rPr>
              <a:t>περιφέρεια Αττικής, οι δύο ακόλουθες διαφάνειες</a:t>
            </a:r>
            <a:r>
              <a:rPr lang="el-GR" sz="1200" kern="1200" baseline="0" dirty="0" smtClean="0">
                <a:solidFill>
                  <a:schemeClr val="tx1"/>
                </a:solidFill>
                <a:effectLst/>
                <a:latin typeface="+mn-lt"/>
                <a:ea typeface="+mn-ea"/>
                <a:cs typeface="+mn-cs"/>
              </a:rPr>
              <a:t> δείχνουν τον κεντρικό ρόλο που διαδραματίζει η περιφέρεια σε πανελλήνια κλίμακα και στο επίπεδο των δαπανών για την διενέργεια Ε&amp;Α και στην απασχόληση του ανθρώπινου δυναμικού Ε&amp;Α. Συγκεκριμένα, εδώ απεικονίζεται η κατανομή της περιφέρειας επί του συνόλου της χώρας.</a:t>
            </a: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pPr/>
              <a:t>7</a:t>
            </a:fld>
            <a:endParaRPr lang="el-GR"/>
          </a:p>
        </p:txBody>
      </p:sp>
    </p:spTree>
    <p:extLst>
      <p:ext uri="{BB962C8B-B14F-4D97-AF65-F5344CB8AC3E}">
        <p14:creationId xmlns:p14="http://schemas.microsoft.com/office/powerpoint/2010/main" val="74963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Ενώ εδώ απεικονίζεται</a:t>
            </a:r>
            <a:r>
              <a:rPr lang="el-GR" baseline="0" dirty="0" smtClean="0"/>
              <a:t> η δια-περιφερειακή κατάταξη ως προς την ένταση δαπανών Ε&amp;Α, και την ένταση του προσωπικού που διενεργεί Ε&amp;Α/</a:t>
            </a:r>
            <a:r>
              <a:rPr lang="el-GR" baseline="0" dirty="0" err="1" smtClean="0"/>
              <a:t>ανηγμένο</a:t>
            </a:r>
            <a:r>
              <a:rPr lang="el-GR" baseline="0" dirty="0" smtClean="0"/>
              <a:t> στο σύνολο της απασχόλησης κάθε περιφέρειας.</a:t>
            </a:r>
            <a:endParaRPr lang="el-GR" dirty="0"/>
          </a:p>
        </p:txBody>
      </p:sp>
      <p:sp>
        <p:nvSpPr>
          <p:cNvPr id="4" name="3 - Θέση αριθμού διαφάνειας"/>
          <p:cNvSpPr>
            <a:spLocks noGrp="1"/>
          </p:cNvSpPr>
          <p:nvPr>
            <p:ph type="sldNum" sz="quarter" idx="10"/>
          </p:nvPr>
        </p:nvSpPr>
        <p:spPr/>
        <p:txBody>
          <a:bodyPr/>
          <a:lstStyle/>
          <a:p>
            <a:fld id="{E0507D6B-ED5B-4E62-BB7B-7BB63BFEA8EC}" type="slidenum">
              <a:rPr lang="el-GR" smtClean="0"/>
              <a:pPr/>
              <a:t>8</a:t>
            </a:fld>
            <a:endParaRPr lang="el-GR"/>
          </a:p>
        </p:txBody>
      </p:sp>
    </p:spTree>
    <p:extLst>
      <p:ext uri="{BB962C8B-B14F-4D97-AF65-F5344CB8AC3E}">
        <p14:creationId xmlns:p14="http://schemas.microsoft.com/office/powerpoint/2010/main" val="206324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Σε αυτή τη διαφάνεια</a:t>
            </a:r>
            <a:r>
              <a:rPr lang="el-GR" sz="1200" kern="1200" baseline="0" dirty="0" smtClean="0">
                <a:solidFill>
                  <a:schemeClr val="tx1"/>
                </a:solidFill>
                <a:effectLst/>
                <a:latin typeface="+mn-lt"/>
                <a:ea typeface="+mn-ea"/>
                <a:cs typeface="+mn-cs"/>
              </a:rPr>
              <a:t> αποτυπώνεται στον χάρτη με βαθμούς σκίασης η επίδοση της κάθε περιφέρειας ως προς το % των καινοτόμων επιχειρήσεων (προϊόν, διαδικασία, οργάνωση, </a:t>
            </a:r>
            <a:r>
              <a:rPr lang="el-GR" sz="1200" kern="1200" baseline="0" dirty="0" err="1" smtClean="0">
                <a:solidFill>
                  <a:schemeClr val="tx1"/>
                </a:solidFill>
                <a:effectLst/>
                <a:latin typeface="+mn-lt"/>
                <a:ea typeface="+mn-ea"/>
                <a:cs typeface="+mn-cs"/>
              </a:rPr>
              <a:t>μαρκετινγκ</a:t>
            </a:r>
            <a:r>
              <a:rPr lang="el-GR" sz="1200" kern="1200" baseline="0" dirty="0" smtClean="0">
                <a:solidFill>
                  <a:schemeClr val="tx1"/>
                </a:solidFill>
                <a:effectLst/>
                <a:latin typeface="+mn-lt"/>
                <a:ea typeface="+mn-ea"/>
                <a:cs typeface="+mn-cs"/>
              </a:rPr>
              <a:t>). Η Αττική κατατάσσεται στην τρίτη θέση μεταξύ του συνόλου με αναφορά στα στοιχεία 2010-2012 με ποσοστό 54,3%</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pPr/>
              <a:t>9</a:t>
            </a:fld>
            <a:endParaRPr lang="el-GR"/>
          </a:p>
        </p:txBody>
      </p:sp>
    </p:spTree>
    <p:extLst>
      <p:ext uri="{BB962C8B-B14F-4D97-AF65-F5344CB8AC3E}">
        <p14:creationId xmlns:p14="http://schemas.microsoft.com/office/powerpoint/2010/main" val="96042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Σε αυτή τη διαφάνεια</a:t>
            </a:r>
            <a:r>
              <a:rPr lang="el-GR" sz="1200" kern="1200" baseline="0" dirty="0" smtClean="0">
                <a:solidFill>
                  <a:schemeClr val="tx1"/>
                </a:solidFill>
                <a:effectLst/>
                <a:latin typeface="+mn-lt"/>
                <a:ea typeface="+mn-ea"/>
                <a:cs typeface="+mn-cs"/>
              </a:rPr>
              <a:t> αποτυπώνεται ο βαθμός διασύνδεσης των επιχειρήσεων ανά περιφέρεια με την εγχώρια ερευνητική και εκπαιδευτική υποδομή. Η Αττική βρίσκεται στην δεύτερη θέση μεταξύ του συνόλου των περιφερειών, δείχνοντας έτσι ότι οι επιχειρήσεις της περιφέρειας έχουν αποκτήσει ισχυρή δικτύωση με τους κύριους φορείς παραγωγής ερευνητικής και τεχνολογικής γνώσης στην Ελλάδα.</a:t>
            </a:r>
            <a:endParaRPr lang="el-GR" sz="1200" kern="1200" dirty="0" smtClean="0">
              <a:solidFill>
                <a:schemeClr val="tx1"/>
              </a:solidFill>
              <a:effectLst/>
              <a:latin typeface="+mn-lt"/>
              <a:ea typeface="+mn-ea"/>
              <a:cs typeface="+mn-cs"/>
            </a:endParaRPr>
          </a:p>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Τα</a:t>
            </a:r>
            <a:r>
              <a:rPr lang="el-GR" b="1" baseline="0" dirty="0" smtClean="0"/>
              <a:t> ανωτέρω καταδεικνύουν ότι η Περιφέρεια Αττικής διαθέτει ισχυρά πλεονεκτήματα για την περαιτέρω ανάπτυξη του Κλάδου περιβάλλοντος και ενέργειας, όχι μόνο μέσα από τη δραστηριότητα των επιχειρήσεων, αλλά μέσα από την ένταση δαπανών Ε&amp;Α σε συναφείς κλάδους, μέσα από τη δυναμική των καινοτόμων ΜΜΕ και μέσα από την εξωστρέφεια που τις χαρακτηρίζει. Τα στοιχεία αυτά συνδέονται με την επιταγή για ανανέωση και επέκταση της σχετικής οικονομικής και κοινωνικής δραστηριότητας με σημαντικά οφέλη τόσο για την οικονομία όσο και για την κοινωνία που αποτυπώνεται και στην ΠΣΕΕ.</a:t>
            </a:r>
          </a:p>
          <a:p>
            <a:endParaRPr lang="el-GR" dirty="0"/>
          </a:p>
        </p:txBody>
      </p:sp>
      <p:sp>
        <p:nvSpPr>
          <p:cNvPr id="4" name="Θέση αριθμού διαφάνειας 3"/>
          <p:cNvSpPr>
            <a:spLocks noGrp="1"/>
          </p:cNvSpPr>
          <p:nvPr>
            <p:ph type="sldNum" sz="quarter" idx="10"/>
          </p:nvPr>
        </p:nvSpPr>
        <p:spPr/>
        <p:txBody>
          <a:bodyPr/>
          <a:lstStyle/>
          <a:p>
            <a:fld id="{E0507D6B-ED5B-4E62-BB7B-7BB63BFEA8EC}" type="slidenum">
              <a:rPr lang="el-GR" smtClean="0"/>
              <a:pPr/>
              <a:t>10</a:t>
            </a:fld>
            <a:endParaRPr lang="el-GR"/>
          </a:p>
        </p:txBody>
      </p:sp>
    </p:spTree>
    <p:extLst>
      <p:ext uri="{BB962C8B-B14F-4D97-AF65-F5344CB8AC3E}">
        <p14:creationId xmlns:p14="http://schemas.microsoft.com/office/powerpoint/2010/main" val="2072587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3712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7900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29538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p:nvSpPr>
          <p:cNvPr id="19" name="Text Placeholder 14"/>
          <p:cNvSpPr>
            <a:spLocks noGrp="1"/>
          </p:cNvSpPr>
          <p:nvPr>
            <p:ph type="body" sz="quarter" idx="16"/>
          </p:nvPr>
        </p:nvSpPr>
        <p:spPr>
          <a:xfrm>
            <a:off x="711200" y="685800"/>
            <a:ext cx="6299200" cy="381000"/>
          </a:xfrm>
          <a:prstGeom prst="rect">
            <a:avLst/>
          </a:prstGeom>
        </p:spPr>
        <p:txBody>
          <a:bodyPr vert="horz"/>
          <a:lstStyle>
            <a:lvl1pPr marL="0" indent="0">
              <a:buNone/>
              <a:defRPr sz="1800" b="1" i="0">
                <a:solidFill>
                  <a:srgbClr val="003399"/>
                </a:solidFill>
                <a:latin typeface="Myriad Pro"/>
              </a:defRPr>
            </a:lvl1pPr>
          </a:lstStyle>
          <a:p>
            <a:pPr lvl="0"/>
            <a:r>
              <a:rPr lang="en-US" smtClean="0"/>
              <a:t>Click to edit Master text styles</a:t>
            </a:r>
          </a:p>
        </p:txBody>
      </p:sp>
      <p:sp>
        <p:nvSpPr>
          <p:cNvPr id="20" name="Text Placeholder 33"/>
          <p:cNvSpPr>
            <a:spLocks noGrp="1"/>
          </p:cNvSpPr>
          <p:nvPr>
            <p:ph type="body" sz="quarter" idx="18"/>
          </p:nvPr>
        </p:nvSpPr>
        <p:spPr>
          <a:xfrm>
            <a:off x="711200" y="1381870"/>
            <a:ext cx="8737600" cy="1742331"/>
          </a:xfrm>
          <a:prstGeom prst="rect">
            <a:avLst/>
          </a:prstGeom>
        </p:spPr>
        <p:txBody>
          <a:bodyPr vert="horz"/>
          <a:lstStyle>
            <a:lvl1pPr marL="0" indent="0">
              <a:buFontTx/>
              <a:buNone/>
              <a:defRPr sz="1800" b="0" i="0" baseline="0">
                <a:solidFill>
                  <a:srgbClr val="003399"/>
                </a:solidFill>
                <a:latin typeface="Myriad Pro"/>
              </a:defRPr>
            </a:lvl1pPr>
            <a:lvl2pPr>
              <a:defRPr sz="4000">
                <a:latin typeface="Myriad Pro"/>
              </a:defRPr>
            </a:lvl2pPr>
            <a:lvl3pPr>
              <a:defRPr sz="4000">
                <a:latin typeface="Myriad Pro"/>
              </a:defRPr>
            </a:lvl3pPr>
            <a:lvl4pPr>
              <a:defRPr sz="4000">
                <a:latin typeface="Myriad Pro"/>
              </a:defRPr>
            </a:lvl4pPr>
            <a:lvl5pPr>
              <a:defRPr sz="4000">
                <a:latin typeface="Myriad Pro"/>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25162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22530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2356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31668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261326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7302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94605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4034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743028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61631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76921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38555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399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32400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9137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9"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1"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4929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5741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1865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7742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950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35F96-D37B-4F27-BAF2-96257AA4E4E8}" type="datetimeFigureOut">
              <a:rPr lang="el-GR" smtClean="0">
                <a:solidFill>
                  <a:prstClr val="black">
                    <a:tint val="75000"/>
                  </a:prstClr>
                </a:solidFill>
              </a:rPr>
              <a:pPr/>
              <a:t>21/1/2016</a:t>
            </a:fld>
            <a:endParaRPr lang="el-G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5B33C-E4BF-4F64-891B-A0655D60AF05}"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55195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FC0EF-8D66-4EB0-A92E-50CC3BFAE607}" type="datetimeFigureOut">
              <a:rPr lang="el-GR" smtClean="0">
                <a:solidFill>
                  <a:prstClr val="black">
                    <a:tint val="75000"/>
                  </a:prstClr>
                </a:solidFill>
              </a:rPr>
              <a:pPr/>
              <a:t>21/1/2016</a:t>
            </a:fld>
            <a:endParaRPr lang="el-GR">
              <a:solidFill>
                <a:prstClr val="black">
                  <a:tint val="75000"/>
                </a:prstClr>
              </a:solidFill>
            </a:endParaRP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7AF89-6E83-4AB5-89B2-2150B997C38E}"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1701069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metrics.ekt.g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eur-lex.europa.eu/legal-content/EN/TXT/?uri=uriserv:OJ.C_.2014.463.01.0004.01.ENG" TargetMode="External"/><Relationship Id="rId7" Type="http://schemas.openxmlformats.org/officeDocument/2006/relationships/diagramLayout" Target="../diagrams/layout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27.jpeg"/><Relationship Id="rId10" Type="http://schemas.microsoft.com/office/2007/relationships/diagramDrawing" Target="../diagrams/drawing1.xml"/><Relationship Id="rId4" Type="http://schemas.openxmlformats.org/officeDocument/2006/relationships/image" Target="../media/image26.gif"/><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eur-lex.europa.eu/legal-content/EN/TXT/?uri=uriserv:OJ.C_.2014.463.01.0004.01.EN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gif"/></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hyperlink" Target="http://eur-lex.europa.eu/legal-content/EN/TXT/?uri=uriserv:OJ.C_.2014.463.01.0004.01.ENG" TargetMode="External"/><Relationship Id="rId7" Type="http://schemas.openxmlformats.org/officeDocument/2006/relationships/diagramLayout" Target="../diagrams/layout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27.jpeg"/><Relationship Id="rId10" Type="http://schemas.microsoft.com/office/2007/relationships/diagramDrawing" Target="../diagrams/drawing2.xml"/><Relationship Id="rId4" Type="http://schemas.openxmlformats.org/officeDocument/2006/relationships/image" Target="../media/image26.gif"/><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7.jpe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7.jpeg"/><Relationship Id="rId7" Type="http://schemas.openxmlformats.org/officeDocument/2006/relationships/diagramColors" Target="../diagrams/colors4.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4.xml"/><Relationship Id="rId1" Type="http://schemas.openxmlformats.org/officeDocument/2006/relationships/video" Target="https://www.youtube.com/embed/JRrKP0sw0yg" TargetMode="Externa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hyperlink" Target="http://metrics.ekt.gr/statistika-etak/datatable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c.europa.eu/eurostat/web/science-technology-innovation/data/database" TargetMode="External"/><Relationship Id="rId3" Type="http://schemas.openxmlformats.org/officeDocument/2006/relationships/image" Target="../media/image6.jpeg"/><Relationship Id="rId7" Type="http://schemas.openxmlformats.org/officeDocument/2006/relationships/hyperlink" Target="http://metrics.ekt.gr/statistika-etak/datatable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940"/>
          <a:stretch/>
        </p:blipFill>
        <p:spPr>
          <a:xfrm>
            <a:off x="2525698" y="840079"/>
            <a:ext cx="7059592" cy="5130360"/>
          </a:xfrm>
          <a:prstGeom prst="rect">
            <a:avLst/>
          </a:prstGeom>
        </p:spPr>
      </p:pic>
      <p:sp>
        <p:nvSpPr>
          <p:cNvPr id="5" name="TextBox 4"/>
          <p:cNvSpPr txBox="1"/>
          <p:nvPr/>
        </p:nvSpPr>
        <p:spPr>
          <a:xfrm>
            <a:off x="4240803" y="2981047"/>
            <a:ext cx="1728192" cy="923330"/>
          </a:xfrm>
          <a:prstGeom prst="rect">
            <a:avLst/>
          </a:prstGeom>
          <a:noFill/>
        </p:spPr>
        <p:txBody>
          <a:bodyPr wrap="square" lIns="0" tIns="0" rIns="0" bIns="0" rtlCol="0">
            <a:spAutoFit/>
          </a:bodyPr>
          <a:lstStyle/>
          <a:p>
            <a:r>
              <a:rPr lang="el-GR" sz="3000" baseline="30000" dirty="0">
                <a:solidFill>
                  <a:schemeClr val="tx1">
                    <a:lumMod val="85000"/>
                    <a:lumOff val="15000"/>
                  </a:schemeClr>
                </a:solidFill>
                <a:latin typeface="Arial" panose="020B0604020202020204" pitchFamily="34" charset="0"/>
                <a:cs typeface="Arial" panose="020B0604020202020204" pitchFamily="34" charset="0"/>
              </a:rPr>
              <a:t>Εθνικό </a:t>
            </a:r>
            <a:br>
              <a:rPr lang="el-GR" sz="3000" baseline="30000" dirty="0">
                <a:solidFill>
                  <a:schemeClr val="tx1">
                    <a:lumMod val="85000"/>
                    <a:lumOff val="15000"/>
                  </a:schemeClr>
                </a:solidFill>
                <a:latin typeface="Arial" panose="020B0604020202020204" pitchFamily="34" charset="0"/>
                <a:cs typeface="Arial" panose="020B0604020202020204" pitchFamily="34" charset="0"/>
              </a:rPr>
            </a:br>
            <a:r>
              <a:rPr lang="el-GR" sz="3000" baseline="30000" dirty="0">
                <a:solidFill>
                  <a:schemeClr val="tx1">
                    <a:lumMod val="85000"/>
                    <a:lumOff val="15000"/>
                  </a:schemeClr>
                </a:solidFill>
                <a:latin typeface="Arial" panose="020B0604020202020204" pitchFamily="34" charset="0"/>
                <a:cs typeface="Arial" panose="020B0604020202020204" pitchFamily="34" charset="0"/>
              </a:rPr>
              <a:t>Κέντρο Τεκμηρίωσης</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9976" y="2077973"/>
            <a:ext cx="29718" cy="2702057"/>
          </a:xfrm>
          <a:prstGeom prst="rect">
            <a:avLst/>
          </a:prstGeom>
        </p:spPr>
      </p:pic>
      <p:sp>
        <p:nvSpPr>
          <p:cNvPr id="8" name="TextBox 7"/>
          <p:cNvSpPr txBox="1"/>
          <p:nvPr/>
        </p:nvSpPr>
        <p:spPr>
          <a:xfrm>
            <a:off x="6118301" y="4410698"/>
            <a:ext cx="2861132" cy="369332"/>
          </a:xfrm>
          <a:prstGeom prst="rect">
            <a:avLst/>
          </a:prstGeom>
          <a:noFill/>
        </p:spPr>
        <p:txBody>
          <a:bodyPr wrap="square" lIns="0" tIns="0" rIns="0" bIns="0" rtlCol="0" anchor="ctr" anchorCtr="0">
            <a:spAutoFit/>
          </a:bodyPr>
          <a:lstStyle/>
          <a:p>
            <a:r>
              <a:rPr lang="el-GR" b="1" baseline="30000" dirty="0" err="1" smtClean="0">
                <a:solidFill>
                  <a:schemeClr val="tx1">
                    <a:lumMod val="85000"/>
                    <a:lumOff val="15000"/>
                  </a:schemeClr>
                </a:solidFill>
                <a:latin typeface="Arial" panose="020B0604020202020204" pitchFamily="34" charset="0"/>
                <a:cs typeface="Arial" panose="020B0604020202020204" pitchFamily="34" charset="0"/>
              </a:rPr>
              <a:t>Δρ</a:t>
            </a:r>
            <a:r>
              <a:rPr lang="el-GR" b="1" baseline="30000" dirty="0" smtClean="0">
                <a:solidFill>
                  <a:schemeClr val="tx1">
                    <a:lumMod val="85000"/>
                    <a:lumOff val="15000"/>
                  </a:schemeClr>
                </a:solidFill>
                <a:latin typeface="Arial" panose="020B0604020202020204" pitchFamily="34" charset="0"/>
                <a:cs typeface="Arial" panose="020B0604020202020204" pitchFamily="34" charset="0"/>
              </a:rPr>
              <a:t> Ηρακλής </a:t>
            </a:r>
            <a:r>
              <a:rPr lang="el-GR" b="1" baseline="30000" dirty="0" err="1" smtClean="0">
                <a:solidFill>
                  <a:schemeClr val="tx1">
                    <a:lumMod val="85000"/>
                    <a:lumOff val="15000"/>
                  </a:schemeClr>
                </a:solidFill>
                <a:latin typeface="Arial" panose="020B0604020202020204" pitchFamily="34" charset="0"/>
                <a:cs typeface="Arial" panose="020B0604020202020204" pitchFamily="34" charset="0"/>
              </a:rPr>
              <a:t>Αγιοβλασίτης</a:t>
            </a:r>
            <a:endParaRPr lang="el-GR" b="1" baseline="30000" dirty="0" smtClean="0">
              <a:solidFill>
                <a:schemeClr val="tx1">
                  <a:lumMod val="85000"/>
                  <a:lumOff val="15000"/>
                </a:schemeClr>
              </a:solidFill>
              <a:latin typeface="Arial" panose="020B0604020202020204" pitchFamily="34" charset="0"/>
              <a:cs typeface="Arial" panose="020B0604020202020204" pitchFamily="34" charset="0"/>
            </a:endParaRPr>
          </a:p>
          <a:p>
            <a:r>
              <a:rPr lang="el-GR" b="1" baseline="30000" dirty="0" smtClean="0">
                <a:solidFill>
                  <a:schemeClr val="tx1">
                    <a:lumMod val="85000"/>
                    <a:lumOff val="15000"/>
                  </a:schemeClr>
                </a:solidFill>
                <a:latin typeface="Arial" panose="020B0604020202020204" pitchFamily="34" charset="0"/>
                <a:cs typeface="Arial" panose="020B0604020202020204" pitchFamily="34" charset="0"/>
              </a:rPr>
              <a:t>Χριστιάνα Σιαμπέκου</a:t>
            </a:r>
            <a:endParaRPr lang="el-GR" b="1" baseline="300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9" name="TextBox 8"/>
          <p:cNvSpPr txBox="1"/>
          <p:nvPr/>
        </p:nvSpPr>
        <p:spPr>
          <a:xfrm>
            <a:off x="2667000" y="6488611"/>
            <a:ext cx="7070124" cy="164148"/>
          </a:xfrm>
          <a:prstGeom prst="rect">
            <a:avLst/>
          </a:prstGeom>
          <a:noFill/>
        </p:spPr>
        <p:txBody>
          <a:bodyPr wrap="square" lIns="0" tIns="0" rIns="0" bIns="0" rtlCol="0" anchor="ctr" anchorCtr="0">
            <a:spAutoFit/>
          </a:bodyPr>
          <a:lstStyle/>
          <a:p>
            <a:pPr algn="ctr"/>
            <a:r>
              <a:rPr lang="el-GR" sz="1600" baseline="30000" dirty="0" smtClean="0">
                <a:solidFill>
                  <a:schemeClr val="tx1">
                    <a:lumMod val="85000"/>
                    <a:lumOff val="15000"/>
                  </a:schemeClr>
                </a:solidFill>
                <a:latin typeface="Arial" panose="020B0604020202020204" pitchFamily="34" charset="0"/>
                <a:cs typeface="Arial" panose="020B0604020202020204" pitchFamily="34" charset="0"/>
              </a:rPr>
              <a:t>22.01.2016</a:t>
            </a:r>
            <a:r>
              <a:rPr lang="en-US" sz="1600" baseline="30000" dirty="0" smtClean="0">
                <a:solidFill>
                  <a:schemeClr val="tx1">
                    <a:lumMod val="85000"/>
                    <a:lumOff val="15000"/>
                  </a:schemeClr>
                </a:solidFill>
                <a:latin typeface="Arial" panose="020B0604020202020204" pitchFamily="34" charset="0"/>
                <a:cs typeface="Arial" panose="020B0604020202020204" pitchFamily="34" charset="0"/>
              </a:rPr>
              <a:t> | ris3attica.gr</a:t>
            </a:r>
            <a:endParaRPr lang="el-GR" sz="1600" baseline="300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635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Συνεργασίες επιχειρήσεων με ερευνητικούς φορείς στην </a:t>
            </a:r>
            <a:r>
              <a:rPr lang="el-GR" dirty="0"/>
              <a:t>Π</a:t>
            </a:r>
            <a:r>
              <a:rPr lang="el-GR" dirty="0" smtClean="0"/>
              <a:t>εριφέρεια Αττικής  </a:t>
            </a:r>
            <a:endParaRPr lang="el-GR" dirty="0"/>
          </a:p>
        </p:txBody>
      </p:sp>
      <p:sp>
        <p:nvSpPr>
          <p:cNvPr id="7" name="Θέση κειμένου 2"/>
          <p:cNvSpPr>
            <a:spLocks noGrp="1"/>
          </p:cNvSpPr>
          <p:nvPr>
            <p:ph type="body" idx="1"/>
          </p:nvPr>
        </p:nvSpPr>
        <p:spPr>
          <a:xfrm>
            <a:off x="859600" y="2099041"/>
            <a:ext cx="5157787" cy="823912"/>
          </a:xfrm>
        </p:spPr>
        <p:txBody>
          <a:bodyPr>
            <a:normAutofit/>
          </a:bodyPr>
          <a:lstStyle/>
          <a:p>
            <a:r>
              <a:rPr lang="el-GR" sz="1800" dirty="0" smtClean="0"/>
              <a:t>Ποσοστό επιχειρήσεων που συνεργάζεται με Πανεπιστήμια / ΤΕΙ</a:t>
            </a:r>
            <a:endParaRPr lang="el-GR" sz="1800" dirty="0"/>
          </a:p>
        </p:txBody>
      </p:sp>
      <p:sp>
        <p:nvSpPr>
          <p:cNvPr id="8" name="Θέση κειμένου 2"/>
          <p:cNvSpPr>
            <a:spLocks noGrp="1"/>
          </p:cNvSpPr>
          <p:nvPr>
            <p:ph type="body" idx="1"/>
          </p:nvPr>
        </p:nvSpPr>
        <p:spPr>
          <a:xfrm>
            <a:off x="6192011" y="2092623"/>
            <a:ext cx="5157787" cy="823912"/>
          </a:xfrm>
        </p:spPr>
        <p:txBody>
          <a:bodyPr>
            <a:normAutofit/>
          </a:bodyPr>
          <a:lstStyle/>
          <a:p>
            <a:r>
              <a:rPr lang="el-GR" sz="1800" dirty="0" smtClean="0"/>
              <a:t>Ποσοστό επιχειρήσεων που συνεργάζεται με δημόσιους &amp; ιδιωτικούς ερευνητικούς φορείς </a:t>
            </a:r>
            <a:endParaRPr lang="el-GR" sz="1800" dirty="0"/>
          </a:p>
        </p:txBody>
      </p:sp>
      <p:pic>
        <p:nvPicPr>
          <p:cNvPr id="14" name="Θέση περιεχομένου 13"/>
          <p:cNvPicPr>
            <a:picLocks noGrp="1" noChangeAspect="1"/>
          </p:cNvPicPr>
          <p:nvPr>
            <p:ph sz="half" idx="2"/>
          </p:nvPr>
        </p:nvPicPr>
        <p:blipFill>
          <a:blip r:embed="rId3" cstate="print"/>
          <a:stretch>
            <a:fillRect/>
          </a:stretch>
        </p:blipFill>
        <p:spPr>
          <a:xfrm>
            <a:off x="935834" y="3293905"/>
            <a:ext cx="4578493" cy="2749534"/>
          </a:xfrm>
          <a:prstGeom prst="rect">
            <a:avLst/>
          </a:prstGeom>
        </p:spPr>
      </p:pic>
      <p:pic>
        <p:nvPicPr>
          <p:cNvPr id="16" name="Θέση περιεχομένου 15"/>
          <p:cNvPicPr>
            <a:picLocks noGrp="1" noChangeAspect="1"/>
          </p:cNvPicPr>
          <p:nvPr>
            <p:ph sz="quarter" idx="4"/>
          </p:nvPr>
        </p:nvPicPr>
        <p:blipFill>
          <a:blip r:embed="rId4" cstate="print"/>
          <a:stretch>
            <a:fillRect/>
          </a:stretch>
        </p:blipFill>
        <p:spPr>
          <a:xfrm>
            <a:off x="6481657" y="3293905"/>
            <a:ext cx="4578493" cy="2749534"/>
          </a:xfrm>
          <a:prstGeom prst="rect">
            <a:avLst/>
          </a:prstGeom>
        </p:spPr>
      </p:pic>
      <p:pic>
        <p:nvPicPr>
          <p:cNvPr id="9"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4927" t="40468" r="74248" b="34715"/>
          <a:stretch/>
        </p:blipFill>
        <p:spPr>
          <a:xfrm>
            <a:off x="10972800" y="308174"/>
            <a:ext cx="1219199" cy="1086899"/>
          </a:xfrm>
          <a:prstGeom prst="rect">
            <a:avLst/>
          </a:prstGeom>
        </p:spPr>
      </p:pic>
      <p:sp>
        <p:nvSpPr>
          <p:cNvPr id="10" name="Ορθογώνιο 9"/>
          <p:cNvSpPr/>
          <p:nvPr/>
        </p:nvSpPr>
        <p:spPr>
          <a:xfrm>
            <a:off x="838200" y="1637783"/>
            <a:ext cx="4996496" cy="369332"/>
          </a:xfrm>
          <a:prstGeom prst="rect">
            <a:avLst/>
          </a:prstGeom>
        </p:spPr>
        <p:txBody>
          <a:bodyPr wrap="none">
            <a:spAutoFit/>
          </a:bodyPr>
          <a:lstStyle/>
          <a:p>
            <a:r>
              <a:rPr lang="el-GR" dirty="0"/>
              <a:t>Στοιχεία «Έρευνας για την Καινοτομία, </a:t>
            </a:r>
            <a:r>
              <a:rPr lang="el-GR" dirty="0" smtClean="0"/>
              <a:t>2010-2012»</a:t>
            </a:r>
            <a:endParaRPr lang="el-GR" dirty="0"/>
          </a:p>
        </p:txBody>
      </p:sp>
    </p:spTree>
    <p:extLst>
      <p:ext uri="{BB962C8B-B14F-4D97-AF65-F5344CB8AC3E}">
        <p14:creationId xmlns:p14="http://schemas.microsoft.com/office/powerpoint/2010/main" val="202957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Εφαρμογή περιβαλλοντικών πρακτικών</a:t>
            </a:r>
            <a:br>
              <a:rPr lang="el-GR" dirty="0" smtClean="0"/>
            </a:br>
            <a:r>
              <a:rPr lang="el-GR" sz="2800" dirty="0" smtClean="0"/>
              <a:t>Στοιχεία «Έρευνας για την Καινοτομία, 2012-2014»</a:t>
            </a:r>
            <a:endParaRPr lang="el-GR" sz="2800" dirty="0"/>
          </a:p>
        </p:txBody>
      </p:sp>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pic>
        <p:nvPicPr>
          <p:cNvPr id="17" name="Θέση περιεχομένου 1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26338" y="2736501"/>
            <a:ext cx="3827462" cy="2529586"/>
          </a:xfrm>
        </p:spPr>
      </p:pic>
      <p:pic>
        <p:nvPicPr>
          <p:cNvPr id="16" name="Θέση περιεχομένου 15"/>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898799" y="1825625"/>
            <a:ext cx="6393901" cy="4351338"/>
          </a:xfrm>
        </p:spPr>
      </p:pic>
    </p:spTree>
    <p:extLst>
      <p:ext uri="{BB962C8B-B14F-4D97-AF65-F5344CB8AC3E}">
        <p14:creationId xmlns:p14="http://schemas.microsoft.com/office/powerpoint/2010/main" val="2660523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Καινοτομίες με περιβαλλοντικά οφέλη</a:t>
            </a:r>
            <a:br>
              <a:rPr lang="el-GR" dirty="0" smtClean="0"/>
            </a:br>
            <a:r>
              <a:rPr lang="el-GR" sz="2800" dirty="0" smtClean="0"/>
              <a:t>Στοιχεία «Έρευνας για την Καινοτομία, 2012-2014»</a:t>
            </a:r>
            <a:endParaRPr lang="el-GR" sz="2800" dirty="0"/>
          </a:p>
        </p:txBody>
      </p:sp>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pic>
        <p:nvPicPr>
          <p:cNvPr id="7" name="Θέση περιεχομένου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858051" y="1825625"/>
            <a:ext cx="6855311" cy="4719638"/>
          </a:xfrm>
        </p:spPr>
      </p:pic>
    </p:spTree>
    <p:extLst>
      <p:ext uri="{BB962C8B-B14F-4D97-AF65-F5344CB8AC3E}">
        <p14:creationId xmlns:p14="http://schemas.microsoft.com/office/powerpoint/2010/main" val="2559828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365127"/>
            <a:ext cx="10663989" cy="1325563"/>
          </a:xfrm>
        </p:spPr>
        <p:txBody>
          <a:bodyPr>
            <a:normAutofit/>
          </a:bodyPr>
          <a:lstStyle/>
          <a:p>
            <a:r>
              <a:rPr lang="el-GR" sz="4000" dirty="0" smtClean="0"/>
              <a:t>Περιβαλλοντικά οφέλη στις καινοτομίες</a:t>
            </a:r>
            <a:r>
              <a:rPr lang="el-GR" dirty="0" smtClean="0"/>
              <a:t/>
            </a:r>
            <a:br>
              <a:rPr lang="el-GR" dirty="0" smtClean="0"/>
            </a:br>
            <a:r>
              <a:rPr lang="el-GR" sz="2800" dirty="0" smtClean="0"/>
              <a:t>Στοιχεία «Έρευνας για την Καινοτομία, 2012-2014»</a:t>
            </a:r>
            <a:endParaRPr lang="el-GR" sz="2800" dirty="0"/>
          </a:p>
        </p:txBody>
      </p:sp>
      <p:pic>
        <p:nvPicPr>
          <p:cNvPr id="5"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pic>
        <p:nvPicPr>
          <p:cNvPr id="8" name="Θέση περιεχομένου 7"/>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491773" y="1825625"/>
            <a:ext cx="6538528" cy="4449763"/>
          </a:xfrm>
        </p:spPr>
      </p:pic>
    </p:spTree>
    <p:extLst>
      <p:ext uri="{BB962C8B-B14F-4D97-AF65-F5344CB8AC3E}">
        <p14:creationId xmlns:p14="http://schemas.microsoft.com/office/powerpoint/2010/main" val="3431851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863820"/>
            <a:ext cx="6858000" cy="5130360"/>
          </a:xfrm>
          <a:prstGeom prst="rect">
            <a:avLst/>
          </a:prstGeom>
        </p:spPr>
      </p:pic>
    </p:spTree>
    <p:extLst>
      <p:ext uri="{BB962C8B-B14F-4D97-AF65-F5344CB8AC3E}">
        <p14:creationId xmlns:p14="http://schemas.microsoft.com/office/powerpoint/2010/main" val="205503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921" t="70474" r="46737" b="10123"/>
          <a:stretch/>
        </p:blipFill>
        <p:spPr>
          <a:xfrm>
            <a:off x="10316901" y="277792"/>
            <a:ext cx="1875099" cy="995423"/>
          </a:xfrm>
          <a:prstGeom prst="rect">
            <a:avLst/>
          </a:prstGeom>
        </p:spPr>
      </p:pic>
      <p:sp>
        <p:nvSpPr>
          <p:cNvPr id="5" name="Content Placeholder 2"/>
          <p:cNvSpPr txBox="1">
            <a:spLocks/>
          </p:cNvSpPr>
          <p:nvPr/>
        </p:nvSpPr>
        <p:spPr>
          <a:xfrm>
            <a:off x="1237613" y="1593883"/>
            <a:ext cx="3656809" cy="50413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l-GR" altLang="el-GR" sz="2000" b="1" dirty="0" smtClean="0">
                <a:solidFill>
                  <a:srgbClr val="F48221"/>
                </a:solidFill>
              </a:rPr>
              <a:t>Σε τεχνολογικό και επιχειρησιακό επίπεδο</a:t>
            </a:r>
          </a:p>
          <a:p>
            <a:pPr>
              <a:defRPr/>
            </a:pPr>
            <a:r>
              <a:rPr lang="el-GR" altLang="el-GR" sz="1600" dirty="0" smtClean="0"/>
              <a:t>Ανοικτά Πρότυπα</a:t>
            </a:r>
          </a:p>
          <a:p>
            <a:pPr>
              <a:defRPr/>
            </a:pPr>
            <a:r>
              <a:rPr lang="el-GR" altLang="el-GR" sz="1600" dirty="0" smtClean="0"/>
              <a:t>Διαλειτουργικότητα</a:t>
            </a:r>
            <a:endParaRPr lang="el-GR" altLang="el-GR" sz="1600" dirty="0"/>
          </a:p>
          <a:p>
            <a:pPr>
              <a:defRPr/>
            </a:pPr>
            <a:r>
              <a:rPr lang="el-GR" altLang="el-GR" sz="1600" dirty="0" err="1" smtClean="0"/>
              <a:t>Cloud</a:t>
            </a:r>
            <a:r>
              <a:rPr lang="el-GR" altLang="el-GR" sz="1600" dirty="0" smtClean="0"/>
              <a:t> </a:t>
            </a:r>
            <a:r>
              <a:rPr lang="el-GR" altLang="el-GR" sz="1600" dirty="0" err="1"/>
              <a:t>Computing</a:t>
            </a:r>
            <a:r>
              <a:rPr lang="el-GR" altLang="el-GR" sz="1600" dirty="0"/>
              <a:t> και </a:t>
            </a:r>
            <a:r>
              <a:rPr lang="el-GR" altLang="el-GR" sz="1600" dirty="0" err="1"/>
              <a:t>Data</a:t>
            </a:r>
            <a:r>
              <a:rPr lang="el-GR" altLang="el-GR" sz="1600" dirty="0"/>
              <a:t> </a:t>
            </a:r>
            <a:r>
              <a:rPr lang="el-GR" altLang="el-GR" sz="1600" dirty="0" err="1"/>
              <a:t>Centres</a:t>
            </a:r>
            <a:endParaRPr lang="el-GR" altLang="el-GR" sz="1600" dirty="0"/>
          </a:p>
          <a:p>
            <a:pPr>
              <a:defRPr/>
            </a:pPr>
            <a:r>
              <a:rPr lang="el-GR" altLang="el-GR" sz="1600" dirty="0" err="1" smtClean="0"/>
              <a:t>Πολυκαναλική</a:t>
            </a:r>
            <a:r>
              <a:rPr lang="el-GR" altLang="el-GR" sz="1600" dirty="0" smtClean="0"/>
              <a:t> Διάθεση</a:t>
            </a:r>
          </a:p>
          <a:p>
            <a:pPr>
              <a:defRPr/>
            </a:pPr>
            <a:r>
              <a:rPr lang="en-US" altLang="el-GR" sz="1600" dirty="0" smtClean="0"/>
              <a:t>Semantic Web</a:t>
            </a:r>
          </a:p>
          <a:p>
            <a:pPr>
              <a:defRPr/>
            </a:pPr>
            <a:r>
              <a:rPr lang="en-US" altLang="el-GR" sz="1600" dirty="0" smtClean="0"/>
              <a:t>ePublishing</a:t>
            </a:r>
          </a:p>
          <a:p>
            <a:pPr>
              <a:defRPr/>
            </a:pPr>
            <a:r>
              <a:rPr lang="el-GR" altLang="el-GR" sz="1600" dirty="0" smtClean="0"/>
              <a:t>Μητρώα</a:t>
            </a:r>
          </a:p>
          <a:p>
            <a:pPr>
              <a:defRPr/>
            </a:pPr>
            <a:r>
              <a:rPr lang="en-US" altLang="el-GR" sz="1600" dirty="0" smtClean="0"/>
              <a:t>CRIS </a:t>
            </a:r>
            <a:r>
              <a:rPr lang="el-GR" altLang="el-GR" sz="1600" dirty="0" smtClean="0"/>
              <a:t>συστήματα για την περιγραφή της </a:t>
            </a:r>
            <a:r>
              <a:rPr lang="en-US" altLang="el-GR" sz="1600" dirty="0" smtClean="0"/>
              <a:t>R&amp;D</a:t>
            </a:r>
          </a:p>
          <a:p>
            <a:pPr>
              <a:defRPr/>
            </a:pPr>
            <a:r>
              <a:rPr lang="en-US" altLang="el-GR" sz="1600" dirty="0" smtClean="0"/>
              <a:t>User Generated Content</a:t>
            </a:r>
            <a:endParaRPr lang="el-GR" altLang="el-GR" sz="1600" dirty="0"/>
          </a:p>
        </p:txBody>
      </p:sp>
      <p:sp>
        <p:nvSpPr>
          <p:cNvPr id="6" name="TextBox 5"/>
          <p:cNvSpPr txBox="1"/>
          <p:nvPr/>
        </p:nvSpPr>
        <p:spPr>
          <a:xfrm>
            <a:off x="1504462" y="571830"/>
            <a:ext cx="7128792" cy="892552"/>
          </a:xfrm>
          <a:prstGeom prst="rect">
            <a:avLst/>
          </a:prstGeom>
          <a:noFill/>
        </p:spPr>
        <p:txBody>
          <a:bodyPr wrap="square" rtlCol="0">
            <a:spAutoFit/>
          </a:bodyPr>
          <a:lstStyle/>
          <a:p>
            <a:r>
              <a:rPr lang="el-GR" altLang="el-GR" sz="2800" b="1" dirty="0" smtClean="0">
                <a:solidFill>
                  <a:srgbClr val="F48221"/>
                </a:solidFill>
              </a:rPr>
              <a:t>ΕΚΤ | Υποδομή εθνικής χρήσης</a:t>
            </a:r>
            <a:r>
              <a:rPr lang="el-GR" altLang="el-GR" sz="3200" dirty="0">
                <a:solidFill>
                  <a:schemeClr val="tx1">
                    <a:lumMod val="75000"/>
                    <a:lumOff val="25000"/>
                  </a:schemeClr>
                </a:solidFill>
              </a:rPr>
              <a:t> </a:t>
            </a:r>
            <a:r>
              <a:rPr lang="el-GR" altLang="el-GR" sz="3200" b="1" dirty="0">
                <a:solidFill>
                  <a:schemeClr val="tx1">
                    <a:lumMod val="75000"/>
                    <a:lumOff val="25000"/>
                  </a:schemeClr>
                </a:solidFill>
              </a:rPr>
              <a:t> </a:t>
            </a:r>
            <a:br>
              <a:rPr lang="el-GR" altLang="el-GR" sz="3200" b="1" dirty="0">
                <a:solidFill>
                  <a:schemeClr val="tx1">
                    <a:lumMod val="75000"/>
                    <a:lumOff val="25000"/>
                  </a:schemeClr>
                </a:solidFill>
              </a:rPr>
            </a:br>
            <a:endParaRPr lang="el-GR" altLang="el-GR" sz="2000" dirty="0">
              <a:solidFill>
                <a:schemeClr val="tx1">
                  <a:lumMod val="75000"/>
                  <a:lumOff val="25000"/>
                </a:schemeClr>
              </a:solidFill>
            </a:endParaRPr>
          </a:p>
        </p:txBody>
      </p:sp>
      <p:sp>
        <p:nvSpPr>
          <p:cNvPr id="7" name="Content Placeholder 2"/>
          <p:cNvSpPr txBox="1">
            <a:spLocks/>
          </p:cNvSpPr>
          <p:nvPr/>
        </p:nvSpPr>
        <p:spPr>
          <a:xfrm>
            <a:off x="5688600" y="1599855"/>
            <a:ext cx="3743307" cy="4473431"/>
          </a:xfrm>
          <a:prstGeom prst="rect">
            <a:avLst/>
          </a:prstGeom>
          <a:solidFill>
            <a:srgbClr val="F4822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endParaRPr lang="el-GR" altLang="el-GR" sz="2000" dirty="0" smtClean="0">
              <a:solidFill>
                <a:srgbClr val="C00000"/>
              </a:solidFill>
            </a:endParaRPr>
          </a:p>
          <a:p>
            <a:pPr marL="0" indent="0">
              <a:buNone/>
              <a:defRPr/>
            </a:pPr>
            <a:endParaRPr lang="el-GR" altLang="el-GR" sz="2000" dirty="0" smtClean="0">
              <a:solidFill>
                <a:srgbClr val="C00000"/>
              </a:solidFill>
            </a:endParaRPr>
          </a:p>
        </p:txBody>
      </p:sp>
      <p:pic>
        <p:nvPicPr>
          <p:cNvPr id="8" name="Εικόνα 7"/>
          <p:cNvPicPr>
            <a:picLocks noChangeAspect="1"/>
          </p:cNvPicPr>
          <p:nvPr/>
        </p:nvPicPr>
        <p:blipFill rotWithShape="1">
          <a:blip r:embed="rId4" cstate="print"/>
          <a:srcRect t="196" r="77052" b="91551"/>
          <a:stretch/>
        </p:blipFill>
        <p:spPr>
          <a:xfrm>
            <a:off x="5772352" y="1680916"/>
            <a:ext cx="999630" cy="439838"/>
          </a:xfrm>
          <a:prstGeom prst="rect">
            <a:avLst/>
          </a:prstGeom>
          <a:ln>
            <a:noFill/>
          </a:ln>
          <a:effectLst/>
        </p:spPr>
      </p:pic>
      <p:pic>
        <p:nvPicPr>
          <p:cNvPr id="9" name="Εικόνα 8"/>
          <p:cNvPicPr>
            <a:picLocks noChangeAspect="1"/>
          </p:cNvPicPr>
          <p:nvPr/>
        </p:nvPicPr>
        <p:blipFill rotWithShape="1">
          <a:blip r:embed="rId4" cstate="print"/>
          <a:srcRect l="3285" t="76217" r="44370" b="8145"/>
          <a:stretch/>
        </p:blipFill>
        <p:spPr>
          <a:xfrm>
            <a:off x="5772352" y="3595252"/>
            <a:ext cx="2280213" cy="833378"/>
          </a:xfrm>
          <a:prstGeom prst="rect">
            <a:avLst/>
          </a:prstGeom>
          <a:ln>
            <a:noFill/>
          </a:ln>
          <a:effectLst/>
        </p:spPr>
      </p:pic>
      <p:pic>
        <p:nvPicPr>
          <p:cNvPr id="10" name="Εικόνα 9"/>
          <p:cNvPicPr>
            <a:picLocks noChangeAspect="1"/>
          </p:cNvPicPr>
          <p:nvPr/>
        </p:nvPicPr>
        <p:blipFill>
          <a:blip r:embed="rId5" cstate="print"/>
          <a:stretch>
            <a:fillRect/>
          </a:stretch>
        </p:blipFill>
        <p:spPr>
          <a:xfrm>
            <a:off x="5772352" y="4548851"/>
            <a:ext cx="3575801" cy="1404214"/>
          </a:xfrm>
          <a:prstGeom prst="rect">
            <a:avLst/>
          </a:prstGeom>
          <a:ln>
            <a:noFill/>
          </a:ln>
          <a:effectLst/>
        </p:spPr>
      </p:pic>
      <p:pic>
        <p:nvPicPr>
          <p:cNvPr id="12" name="Εικόνα 11"/>
          <p:cNvPicPr>
            <a:picLocks noChangeAspect="1"/>
          </p:cNvPicPr>
          <p:nvPr/>
        </p:nvPicPr>
        <p:blipFill rotWithShape="1">
          <a:blip r:embed="rId6" cstate="print"/>
          <a:srcRect l="22458" t="4923" r="21693" b="46739"/>
          <a:stretch/>
        </p:blipFill>
        <p:spPr>
          <a:xfrm>
            <a:off x="5772352" y="2240975"/>
            <a:ext cx="1551008" cy="1250066"/>
          </a:xfrm>
          <a:prstGeom prst="rect">
            <a:avLst/>
          </a:prstGeom>
          <a:ln>
            <a:noFill/>
          </a:ln>
          <a:effectLst/>
        </p:spPr>
      </p:pic>
      <p:pic>
        <p:nvPicPr>
          <p:cNvPr id="13" name="Εικόνα 12"/>
          <p:cNvPicPr>
            <a:picLocks noChangeAspect="1"/>
          </p:cNvPicPr>
          <p:nvPr/>
        </p:nvPicPr>
        <p:blipFill rotWithShape="1">
          <a:blip r:embed="rId4" cstate="print"/>
          <a:srcRect l="67587" t="74914" r="9827" b="5972"/>
          <a:stretch/>
        </p:blipFill>
        <p:spPr>
          <a:xfrm>
            <a:off x="7407112" y="2240975"/>
            <a:ext cx="1226142" cy="1269417"/>
          </a:xfrm>
          <a:prstGeom prst="rect">
            <a:avLst/>
          </a:prstGeom>
          <a:ln>
            <a:noFill/>
          </a:ln>
          <a:effectLst/>
        </p:spPr>
      </p:pic>
      <p:pic>
        <p:nvPicPr>
          <p:cNvPr id="14" name="Εικόνα 13"/>
          <p:cNvPicPr>
            <a:picLocks noChangeAspect="1"/>
          </p:cNvPicPr>
          <p:nvPr/>
        </p:nvPicPr>
        <p:blipFill rotWithShape="1">
          <a:blip r:embed="rId7" cstate="print"/>
          <a:srcRect r="69689" b="86287"/>
          <a:stretch/>
        </p:blipFill>
        <p:spPr>
          <a:xfrm>
            <a:off x="8136317" y="3595252"/>
            <a:ext cx="1115977" cy="371187"/>
          </a:xfrm>
          <a:prstGeom prst="rect">
            <a:avLst/>
          </a:prstGeom>
          <a:ln>
            <a:noFill/>
          </a:ln>
          <a:effectLst/>
        </p:spPr>
      </p:pic>
    </p:spTree>
    <p:extLst>
      <p:ext uri="{BB962C8B-B14F-4D97-AF65-F5344CB8AC3E}">
        <p14:creationId xmlns:p14="http://schemas.microsoft.com/office/powerpoint/2010/main" val="1075220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921" t="70474" r="46737" b="10123"/>
          <a:stretch/>
        </p:blipFill>
        <p:spPr>
          <a:xfrm>
            <a:off x="10316901" y="277792"/>
            <a:ext cx="1875099" cy="995423"/>
          </a:xfrm>
          <a:prstGeom prst="rect">
            <a:avLst/>
          </a:prstGeom>
        </p:spPr>
      </p:pic>
      <p:sp>
        <p:nvSpPr>
          <p:cNvPr id="5" name="Content Placeholder 2"/>
          <p:cNvSpPr txBox="1">
            <a:spLocks/>
          </p:cNvSpPr>
          <p:nvPr/>
        </p:nvSpPr>
        <p:spPr>
          <a:xfrm>
            <a:off x="1237613" y="1593883"/>
            <a:ext cx="3656809" cy="504132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l-GR" altLang="el-GR" sz="2000" b="1" dirty="0" smtClean="0">
                <a:solidFill>
                  <a:srgbClr val="F48221"/>
                </a:solidFill>
              </a:rPr>
              <a:t>Σε τεχνολογικό και επιχειρησιακό επίπεδο</a:t>
            </a:r>
          </a:p>
          <a:p>
            <a:pPr>
              <a:defRPr/>
            </a:pPr>
            <a:r>
              <a:rPr lang="el-GR" altLang="el-GR" sz="1600" dirty="0" smtClean="0"/>
              <a:t>Ανοικτά Πρότυπα</a:t>
            </a:r>
          </a:p>
          <a:p>
            <a:pPr>
              <a:defRPr/>
            </a:pPr>
            <a:r>
              <a:rPr lang="el-GR" altLang="el-GR" sz="1600" dirty="0" smtClean="0"/>
              <a:t>Διαλειτουργικότητα</a:t>
            </a:r>
            <a:endParaRPr lang="el-GR" altLang="el-GR" sz="1600" dirty="0"/>
          </a:p>
          <a:p>
            <a:pPr>
              <a:defRPr/>
            </a:pPr>
            <a:r>
              <a:rPr lang="el-GR" altLang="el-GR" sz="1600" dirty="0" err="1" smtClean="0"/>
              <a:t>Cloud</a:t>
            </a:r>
            <a:r>
              <a:rPr lang="el-GR" altLang="el-GR" sz="1600" dirty="0" smtClean="0"/>
              <a:t> </a:t>
            </a:r>
            <a:r>
              <a:rPr lang="el-GR" altLang="el-GR" sz="1600" dirty="0" err="1"/>
              <a:t>Computing</a:t>
            </a:r>
            <a:r>
              <a:rPr lang="el-GR" altLang="el-GR" sz="1600" dirty="0"/>
              <a:t> και </a:t>
            </a:r>
            <a:r>
              <a:rPr lang="el-GR" altLang="el-GR" sz="1600" dirty="0" err="1"/>
              <a:t>Data</a:t>
            </a:r>
            <a:r>
              <a:rPr lang="el-GR" altLang="el-GR" sz="1600" dirty="0"/>
              <a:t> </a:t>
            </a:r>
            <a:r>
              <a:rPr lang="el-GR" altLang="el-GR" sz="1600" dirty="0" err="1"/>
              <a:t>Centres</a:t>
            </a:r>
            <a:endParaRPr lang="el-GR" altLang="el-GR" sz="1600" dirty="0"/>
          </a:p>
          <a:p>
            <a:pPr>
              <a:defRPr/>
            </a:pPr>
            <a:r>
              <a:rPr lang="el-GR" altLang="el-GR" sz="1600" dirty="0" err="1" smtClean="0"/>
              <a:t>Πολυκαναλική</a:t>
            </a:r>
            <a:r>
              <a:rPr lang="el-GR" altLang="el-GR" sz="1600" dirty="0" smtClean="0"/>
              <a:t> Διάθεση</a:t>
            </a:r>
          </a:p>
          <a:p>
            <a:pPr>
              <a:defRPr/>
            </a:pPr>
            <a:r>
              <a:rPr lang="en-US" altLang="el-GR" sz="1600" dirty="0" smtClean="0"/>
              <a:t>Semantic Web</a:t>
            </a:r>
          </a:p>
          <a:p>
            <a:pPr>
              <a:defRPr/>
            </a:pPr>
            <a:r>
              <a:rPr lang="en-US" altLang="el-GR" sz="1600" dirty="0" smtClean="0"/>
              <a:t>ePublishing</a:t>
            </a:r>
          </a:p>
          <a:p>
            <a:pPr>
              <a:defRPr/>
            </a:pPr>
            <a:r>
              <a:rPr lang="el-GR" altLang="el-GR" sz="1600" dirty="0" smtClean="0"/>
              <a:t>Μητρώα</a:t>
            </a:r>
          </a:p>
          <a:p>
            <a:pPr>
              <a:defRPr/>
            </a:pPr>
            <a:r>
              <a:rPr lang="en-US" altLang="el-GR" sz="1600" dirty="0" smtClean="0"/>
              <a:t>CRIS </a:t>
            </a:r>
            <a:r>
              <a:rPr lang="el-GR" altLang="el-GR" sz="1600" dirty="0" smtClean="0"/>
              <a:t>συστήματα για την περιγραφή της </a:t>
            </a:r>
            <a:r>
              <a:rPr lang="en-US" altLang="el-GR" sz="1600" dirty="0" smtClean="0"/>
              <a:t>R&amp;D</a:t>
            </a:r>
          </a:p>
          <a:p>
            <a:pPr>
              <a:defRPr/>
            </a:pPr>
            <a:r>
              <a:rPr lang="en-US" altLang="el-GR" sz="1600" dirty="0" smtClean="0"/>
              <a:t>User Generated Content</a:t>
            </a:r>
            <a:endParaRPr lang="el-GR" altLang="el-GR" sz="1600" dirty="0"/>
          </a:p>
        </p:txBody>
      </p:sp>
      <p:sp>
        <p:nvSpPr>
          <p:cNvPr id="6" name="TextBox 5"/>
          <p:cNvSpPr txBox="1"/>
          <p:nvPr/>
        </p:nvSpPr>
        <p:spPr>
          <a:xfrm>
            <a:off x="1504462" y="571830"/>
            <a:ext cx="7128792" cy="892552"/>
          </a:xfrm>
          <a:prstGeom prst="rect">
            <a:avLst/>
          </a:prstGeom>
          <a:noFill/>
        </p:spPr>
        <p:txBody>
          <a:bodyPr wrap="square" rtlCol="0">
            <a:spAutoFit/>
          </a:bodyPr>
          <a:lstStyle/>
          <a:p>
            <a:r>
              <a:rPr lang="el-GR" altLang="el-GR" sz="2800" b="1" dirty="0" smtClean="0">
                <a:solidFill>
                  <a:srgbClr val="F48221"/>
                </a:solidFill>
              </a:rPr>
              <a:t>ΕΚΤ | Υποδομή εθνικής χρήσης</a:t>
            </a:r>
            <a:r>
              <a:rPr lang="el-GR" altLang="el-GR" sz="3200" dirty="0">
                <a:solidFill>
                  <a:schemeClr val="tx1">
                    <a:lumMod val="75000"/>
                    <a:lumOff val="25000"/>
                  </a:schemeClr>
                </a:solidFill>
              </a:rPr>
              <a:t> </a:t>
            </a:r>
            <a:r>
              <a:rPr lang="el-GR" altLang="el-GR" sz="3200" b="1" dirty="0">
                <a:solidFill>
                  <a:schemeClr val="tx1">
                    <a:lumMod val="75000"/>
                    <a:lumOff val="25000"/>
                  </a:schemeClr>
                </a:solidFill>
              </a:rPr>
              <a:t> </a:t>
            </a:r>
            <a:br>
              <a:rPr lang="el-GR" altLang="el-GR" sz="3200" b="1" dirty="0">
                <a:solidFill>
                  <a:schemeClr val="tx1">
                    <a:lumMod val="75000"/>
                    <a:lumOff val="25000"/>
                  </a:schemeClr>
                </a:solidFill>
              </a:rPr>
            </a:br>
            <a:endParaRPr lang="el-GR" altLang="el-GR" sz="2000" dirty="0">
              <a:solidFill>
                <a:schemeClr val="tx1">
                  <a:lumMod val="75000"/>
                  <a:lumOff val="25000"/>
                </a:schemeClr>
              </a:solidFill>
            </a:endParaRPr>
          </a:p>
        </p:txBody>
      </p:sp>
      <p:sp>
        <p:nvSpPr>
          <p:cNvPr id="7" name="Content Placeholder 2"/>
          <p:cNvSpPr txBox="1">
            <a:spLocks/>
          </p:cNvSpPr>
          <p:nvPr/>
        </p:nvSpPr>
        <p:spPr>
          <a:xfrm>
            <a:off x="5688600" y="1599855"/>
            <a:ext cx="3743307" cy="4473431"/>
          </a:xfrm>
          <a:prstGeom prst="rect">
            <a:avLst/>
          </a:prstGeom>
          <a:solidFill>
            <a:srgbClr val="F4822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l-GR" altLang="el-GR" sz="2000" b="1" dirty="0" smtClean="0">
                <a:solidFill>
                  <a:schemeClr val="bg1"/>
                </a:solidFill>
              </a:rPr>
              <a:t>Σύνδεση με </a:t>
            </a:r>
            <a:r>
              <a:rPr lang="el-GR" altLang="el-GR" sz="2000" b="1" dirty="0">
                <a:solidFill>
                  <a:schemeClr val="bg1"/>
                </a:solidFill>
              </a:rPr>
              <a:t>πολιτικές</a:t>
            </a:r>
          </a:p>
          <a:p>
            <a:pPr>
              <a:defRPr/>
            </a:pPr>
            <a:r>
              <a:rPr lang="el-GR" altLang="el-GR" sz="1600" b="1" dirty="0" smtClean="0"/>
              <a:t>Ανοικτή Πρόσβαση </a:t>
            </a:r>
            <a:r>
              <a:rPr lang="el-GR" altLang="el-GR" sz="1600" dirty="0" smtClean="0"/>
              <a:t>σε δεδομένα, περιεχόμενο και αποτελέσματα έρευνας</a:t>
            </a:r>
          </a:p>
          <a:p>
            <a:pPr>
              <a:defRPr/>
            </a:pPr>
            <a:r>
              <a:rPr lang="el-GR" altLang="el-GR" sz="1600" dirty="0" smtClean="0"/>
              <a:t>Ανάδειξη και </a:t>
            </a:r>
            <a:r>
              <a:rPr lang="el-GR" altLang="el-GR" sz="1600" b="1" dirty="0" smtClean="0"/>
              <a:t>επαναχρησιμοποίηση</a:t>
            </a:r>
            <a:r>
              <a:rPr lang="el-GR" altLang="el-GR" sz="1600" dirty="0" smtClean="0"/>
              <a:t> πολιτιστικού περιεχομένου</a:t>
            </a:r>
          </a:p>
          <a:p>
            <a:pPr>
              <a:defRPr/>
            </a:pPr>
            <a:r>
              <a:rPr lang="el-GR" altLang="el-GR" sz="1600" b="1" dirty="0" smtClean="0"/>
              <a:t>Ψηφιακό Θεματολόγιο 2020</a:t>
            </a:r>
          </a:p>
          <a:p>
            <a:pPr>
              <a:defRPr/>
            </a:pPr>
            <a:r>
              <a:rPr lang="en-US" altLang="el-GR" sz="1600" b="1" dirty="0" smtClean="0"/>
              <a:t>Horizon 2020</a:t>
            </a:r>
            <a:endParaRPr lang="el-GR" altLang="el-GR" sz="1600" b="1" dirty="0" smtClean="0"/>
          </a:p>
          <a:p>
            <a:pPr>
              <a:defRPr/>
            </a:pPr>
            <a:r>
              <a:rPr lang="en-US" altLang="el-GR" sz="1600" b="1" dirty="0" smtClean="0"/>
              <a:t>Circular Economy</a:t>
            </a:r>
          </a:p>
          <a:p>
            <a:pPr>
              <a:defRPr/>
            </a:pPr>
            <a:r>
              <a:rPr lang="en-US" altLang="el-GR" sz="1600" dirty="0" smtClean="0"/>
              <a:t>Evidence Based Policies</a:t>
            </a:r>
          </a:p>
          <a:p>
            <a:pPr>
              <a:defRPr/>
            </a:pPr>
            <a:r>
              <a:rPr lang="en-US" altLang="el-GR" sz="1600" dirty="0" smtClean="0"/>
              <a:t>Exploitation of R&amp;D results</a:t>
            </a:r>
          </a:p>
          <a:p>
            <a:pPr>
              <a:defRPr/>
            </a:pPr>
            <a:r>
              <a:rPr lang="en-US" altLang="el-GR" sz="1600" dirty="0" smtClean="0"/>
              <a:t>Open Science</a:t>
            </a:r>
          </a:p>
          <a:p>
            <a:pPr>
              <a:defRPr/>
            </a:pPr>
            <a:r>
              <a:rPr lang="en-US" altLang="el-GR" sz="1600" b="1" dirty="0" smtClean="0"/>
              <a:t>Open Innovation</a:t>
            </a:r>
            <a:endParaRPr lang="el-GR" altLang="el-GR" sz="1600" b="1" dirty="0"/>
          </a:p>
          <a:p>
            <a:pPr marL="0" indent="0">
              <a:buNone/>
              <a:defRPr/>
            </a:pPr>
            <a:endParaRPr lang="el-GR" altLang="el-GR" sz="2000" dirty="0" smtClean="0">
              <a:solidFill>
                <a:srgbClr val="C00000"/>
              </a:solidFill>
            </a:endParaRPr>
          </a:p>
          <a:p>
            <a:pPr marL="0" indent="0">
              <a:buNone/>
              <a:defRPr/>
            </a:pPr>
            <a:endParaRPr lang="el-GR" altLang="el-GR" sz="2000" dirty="0" smtClean="0">
              <a:solidFill>
                <a:srgbClr val="C00000"/>
              </a:solidFill>
            </a:endParaRPr>
          </a:p>
        </p:txBody>
      </p:sp>
    </p:spTree>
    <p:extLst>
      <p:ext uri="{BB962C8B-B14F-4D97-AF65-F5344CB8AC3E}">
        <p14:creationId xmlns:p14="http://schemas.microsoft.com/office/powerpoint/2010/main" val="4048563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5708"/>
            <a:ext cx="6231038" cy="4661340"/>
          </a:xfrm>
          <a:prstGeom prst="rect">
            <a:avLst/>
          </a:prstGeom>
        </p:spPr>
      </p:pic>
      <p:sp>
        <p:nvSpPr>
          <p:cNvPr id="3" name="Ορθογώνιο 2"/>
          <p:cNvSpPr/>
          <p:nvPr/>
        </p:nvSpPr>
        <p:spPr>
          <a:xfrm>
            <a:off x="5906947" y="844395"/>
            <a:ext cx="6096000" cy="1477328"/>
          </a:xfrm>
          <a:prstGeom prst="rect">
            <a:avLst/>
          </a:prstGeom>
        </p:spPr>
        <p:txBody>
          <a:bodyPr>
            <a:spAutoFit/>
          </a:bodyPr>
          <a:lstStyle/>
          <a:p>
            <a:pPr>
              <a:buClr>
                <a:srgbClr val="002060"/>
              </a:buClr>
              <a:defRPr/>
            </a:pPr>
            <a:r>
              <a:rPr lang="en-US" altLang="el-GR" b="1" dirty="0" smtClean="0"/>
              <a:t>Enterprise Europe Network</a:t>
            </a:r>
            <a:endParaRPr lang="el-GR" altLang="el-GR" b="1" dirty="0" smtClean="0"/>
          </a:p>
          <a:p>
            <a:pPr marL="285750" indent="-285750">
              <a:buClr>
                <a:srgbClr val="002060"/>
              </a:buClr>
              <a:buFont typeface="Arial" panose="020B0604020202020204" pitchFamily="34" charset="0"/>
              <a:buChar char="•"/>
              <a:defRPr/>
            </a:pPr>
            <a:r>
              <a:rPr lang="el-GR" altLang="el-GR" dirty="0" smtClean="0"/>
              <a:t>Πληροφόρηση </a:t>
            </a:r>
            <a:r>
              <a:rPr lang="el-GR" altLang="el-GR" dirty="0"/>
              <a:t>για θέμα τα Ευρωπαϊκής Ένωσης </a:t>
            </a:r>
          </a:p>
          <a:p>
            <a:pPr marL="285750" indent="-285750">
              <a:buClr>
                <a:srgbClr val="002060"/>
              </a:buClr>
              <a:buFont typeface="Arial" panose="020B0604020202020204" pitchFamily="34" charset="0"/>
              <a:buChar char="•"/>
              <a:defRPr/>
            </a:pPr>
            <a:r>
              <a:rPr lang="el-GR" altLang="el-GR" dirty="0" smtClean="0"/>
              <a:t> </a:t>
            </a:r>
            <a:r>
              <a:rPr lang="el-GR" altLang="el-GR" dirty="0"/>
              <a:t>Υπηρεσίες μεταφοράς τεχνολογίας και καινοτομίας </a:t>
            </a:r>
          </a:p>
          <a:p>
            <a:pPr marL="285750" indent="-285750">
              <a:buClr>
                <a:srgbClr val="002060"/>
              </a:buClr>
              <a:buFont typeface="Arial" panose="020B0604020202020204" pitchFamily="34" charset="0"/>
              <a:buChar char="•"/>
              <a:defRPr/>
            </a:pPr>
            <a:r>
              <a:rPr lang="el-GR" altLang="el-GR" dirty="0" smtClean="0"/>
              <a:t> </a:t>
            </a:r>
            <a:r>
              <a:rPr lang="el-GR" altLang="el-GR" dirty="0"/>
              <a:t>Υποστήριξη συμμετοχής στα προγράμματα Ε&amp;ΤΑ </a:t>
            </a:r>
            <a:endParaRPr lang="el-GR" altLang="el-GR" dirty="0" smtClean="0"/>
          </a:p>
          <a:p>
            <a:pPr>
              <a:buClr>
                <a:srgbClr val="002060"/>
              </a:buClr>
              <a:defRPr/>
            </a:pPr>
            <a:endParaRPr lang="el-GR" altLang="el-GR" dirty="0">
              <a:solidFill>
                <a:srgbClr val="002060"/>
              </a:solidFill>
            </a:endParaRPr>
          </a:p>
        </p:txBody>
      </p:sp>
      <p:sp>
        <p:nvSpPr>
          <p:cNvPr id="4" name="Ορθογώνιο 3"/>
          <p:cNvSpPr/>
          <p:nvPr/>
        </p:nvSpPr>
        <p:spPr>
          <a:xfrm>
            <a:off x="5906947" y="2765791"/>
            <a:ext cx="6096000" cy="3914918"/>
          </a:xfrm>
          <a:prstGeom prst="rect">
            <a:avLst/>
          </a:prstGeom>
        </p:spPr>
        <p:txBody>
          <a:bodyPr>
            <a:spAutoFit/>
          </a:bodyPr>
          <a:lstStyle/>
          <a:p>
            <a:pPr>
              <a:lnSpc>
                <a:spcPct val="80000"/>
              </a:lnSpc>
              <a:buClr>
                <a:srgbClr val="002060"/>
              </a:buClr>
            </a:pPr>
            <a:r>
              <a:rPr lang="el-GR" altLang="el-GR" b="1" dirty="0" smtClean="0"/>
              <a:t>Εθνικό Σημείο Επαφής</a:t>
            </a:r>
            <a:endParaRPr lang="en-US" altLang="el-GR" b="1" dirty="0" smtClean="0"/>
          </a:p>
          <a:p>
            <a:pPr marL="285750" indent="-285750">
              <a:buClr>
                <a:srgbClr val="002060"/>
              </a:buClr>
              <a:buFont typeface="Arial" panose="020B0604020202020204" pitchFamily="34" charset="0"/>
              <a:buChar char="•"/>
            </a:pPr>
            <a:r>
              <a:rPr lang="el-GR" altLang="el-GR" dirty="0" smtClean="0"/>
              <a:t>Πληροφόρηση </a:t>
            </a:r>
            <a:r>
              <a:rPr lang="el-GR" altLang="el-GR" dirty="0"/>
              <a:t>και Συμβουλευτικές Υπηρεσίες</a:t>
            </a:r>
            <a:r>
              <a:rPr lang="en-US" altLang="el-GR" dirty="0"/>
              <a:t> </a:t>
            </a:r>
            <a:r>
              <a:rPr lang="el-GR" altLang="el-GR" dirty="0"/>
              <a:t>για τη διαδικασία υποβολής προτάσεων</a:t>
            </a:r>
            <a:endParaRPr lang="en-US" altLang="el-GR" dirty="0"/>
          </a:p>
          <a:p>
            <a:pPr marL="285750" indent="-285750">
              <a:buClr>
                <a:srgbClr val="002060"/>
              </a:buClr>
              <a:buFont typeface="Arial" panose="020B0604020202020204" pitchFamily="34" charset="0"/>
              <a:buChar char="•"/>
            </a:pPr>
            <a:r>
              <a:rPr lang="el-GR" altLang="el-GR" dirty="0"/>
              <a:t>Λειτουργία Γραφείου Υποστήριξης</a:t>
            </a:r>
            <a:endParaRPr lang="en-US" altLang="el-GR" dirty="0"/>
          </a:p>
          <a:p>
            <a:pPr marL="285750" indent="-285750">
              <a:buClr>
                <a:srgbClr val="002060"/>
              </a:buClr>
              <a:buFont typeface="Arial" panose="020B0604020202020204" pitchFamily="34" charset="0"/>
              <a:buChar char="•"/>
            </a:pPr>
            <a:r>
              <a:rPr lang="el-GR" altLang="el-GR" dirty="0"/>
              <a:t>Ανάπτυξη και διακίνηση ενημερωτικού υλικού</a:t>
            </a:r>
            <a:endParaRPr lang="en-US" altLang="el-GR" dirty="0"/>
          </a:p>
          <a:p>
            <a:pPr marL="285750" indent="-285750">
              <a:buClr>
                <a:srgbClr val="002060"/>
              </a:buClr>
              <a:buFont typeface="Arial" panose="020B0604020202020204" pitchFamily="34" charset="0"/>
              <a:buChar char="•"/>
            </a:pPr>
            <a:r>
              <a:rPr lang="el-GR" altLang="el-GR" dirty="0"/>
              <a:t>Διοργάνωση εκδηλώσεων &amp; σεμιναρίων σε</a:t>
            </a:r>
            <a:r>
              <a:rPr lang="en-US" altLang="el-GR" dirty="0"/>
              <a:t> </a:t>
            </a:r>
            <a:r>
              <a:rPr lang="el-GR" altLang="el-GR" dirty="0"/>
              <a:t>συνεργασία με διάφορους φορείς</a:t>
            </a:r>
            <a:endParaRPr lang="en-US" altLang="el-GR" dirty="0"/>
          </a:p>
          <a:p>
            <a:pPr marL="285750" indent="-285750">
              <a:buClr>
                <a:srgbClr val="002060"/>
              </a:buClr>
              <a:buFont typeface="Arial" panose="020B0604020202020204" pitchFamily="34" charset="0"/>
              <a:buChar char="•"/>
            </a:pPr>
            <a:r>
              <a:rPr lang="el-GR" altLang="el-GR" dirty="0"/>
              <a:t>Εξεύρεση συνεργατών για συγκρότηση</a:t>
            </a:r>
            <a:r>
              <a:rPr lang="en-US" altLang="el-GR" dirty="0"/>
              <a:t> </a:t>
            </a:r>
            <a:r>
              <a:rPr lang="el-GR" altLang="el-GR" dirty="0"/>
              <a:t>κοινοπραξιών και από κοινού υποβολή προτάσεων</a:t>
            </a:r>
            <a:endParaRPr lang="en-US" altLang="el-GR" dirty="0"/>
          </a:p>
          <a:p>
            <a:pPr marL="285750" indent="-285750">
              <a:buClr>
                <a:srgbClr val="002060"/>
              </a:buClr>
              <a:buFont typeface="Arial" panose="020B0604020202020204" pitchFamily="34" charset="0"/>
              <a:buChar char="•"/>
            </a:pPr>
            <a:r>
              <a:rPr lang="el-GR" altLang="el-GR" dirty="0"/>
              <a:t>Καταγραφή της εθνικής συμμετοχής και έκδοση</a:t>
            </a:r>
            <a:r>
              <a:rPr lang="en-US" altLang="el-GR" dirty="0"/>
              <a:t> </a:t>
            </a:r>
            <a:r>
              <a:rPr lang="el-GR" altLang="el-GR" dirty="0"/>
              <a:t>στατιστικών στοιχείων και δεικτών απόδοσης</a:t>
            </a:r>
            <a:r>
              <a:rPr lang="en-US" altLang="el-GR" dirty="0"/>
              <a:t> </a:t>
            </a:r>
            <a:r>
              <a:rPr lang="el-GR" altLang="el-GR" dirty="0"/>
              <a:t>(</a:t>
            </a:r>
            <a:r>
              <a:rPr lang="el-GR" altLang="el-GR" dirty="0">
                <a:hlinkClick r:id="rId4"/>
              </a:rPr>
              <a:t>http://metrics.ekt.gr</a:t>
            </a:r>
            <a:r>
              <a:rPr lang="el-GR" altLang="el-GR" dirty="0"/>
              <a:t>) για τη συμμετοχή των ελληνικών</a:t>
            </a:r>
            <a:r>
              <a:rPr lang="en-US" altLang="el-GR" dirty="0"/>
              <a:t> </a:t>
            </a:r>
            <a:r>
              <a:rPr lang="el-GR" altLang="el-GR" dirty="0"/>
              <a:t>οργανισμών στο πρόγραμμα</a:t>
            </a:r>
            <a:endParaRPr lang="en-US" altLang="el-GR" dirty="0"/>
          </a:p>
          <a:p>
            <a:pPr>
              <a:buClr>
                <a:srgbClr val="002060"/>
              </a:buClr>
              <a:defRPr/>
            </a:pPr>
            <a:endParaRPr lang="el-GR" altLang="el-GR" dirty="0">
              <a:solidFill>
                <a:srgbClr val="002060"/>
              </a:solidFill>
            </a:endParaRPr>
          </a:p>
        </p:txBody>
      </p:sp>
    </p:spTree>
    <p:extLst>
      <p:ext uri="{BB962C8B-B14F-4D97-AF65-F5344CB8AC3E}">
        <p14:creationId xmlns:p14="http://schemas.microsoft.com/office/powerpoint/2010/main" val="3188001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74562" y="945696"/>
            <a:ext cx="2199190" cy="1288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prstClr val="black"/>
                </a:solidFill>
              </a:rPr>
              <a:t>Έρευνα &amp; Καινοτομία</a:t>
            </a:r>
            <a:endParaRPr lang="el-GR" dirty="0">
              <a:solidFill>
                <a:prstClr val="black"/>
              </a:solidFill>
            </a:endParaRPr>
          </a:p>
        </p:txBody>
      </p:sp>
      <p:sp>
        <p:nvSpPr>
          <p:cNvPr id="5" name="Ορθογώνιο 4"/>
          <p:cNvSpPr/>
          <p:nvPr/>
        </p:nvSpPr>
        <p:spPr>
          <a:xfrm>
            <a:off x="2826152" y="945695"/>
            <a:ext cx="3860103" cy="1288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ΟΡΙΖΟΝΤΑΣ 2020</a:t>
            </a:r>
            <a:endParaRPr lang="en-US" dirty="0" smtClean="0">
              <a:solidFill>
                <a:prstClr val="white"/>
              </a:solidFill>
            </a:endParaRPr>
          </a:p>
          <a:p>
            <a:pPr algn="ctr"/>
            <a:endParaRPr lang="en-US" dirty="0" smtClean="0">
              <a:solidFill>
                <a:prstClr val="white"/>
              </a:solidFill>
            </a:endParaRPr>
          </a:p>
          <a:p>
            <a:pPr algn="ctr"/>
            <a:endParaRPr lang="en-US" dirty="0">
              <a:solidFill>
                <a:prstClr val="white"/>
              </a:solidFill>
            </a:endParaRPr>
          </a:p>
          <a:p>
            <a:pPr algn="ctr"/>
            <a:endParaRPr lang="el-GR" dirty="0">
              <a:solidFill>
                <a:prstClr val="white"/>
              </a:solidFill>
            </a:endParaRPr>
          </a:p>
        </p:txBody>
      </p:sp>
      <p:sp>
        <p:nvSpPr>
          <p:cNvPr id="9" name="Ορθογώνιο 8"/>
          <p:cNvSpPr/>
          <p:nvPr/>
        </p:nvSpPr>
        <p:spPr>
          <a:xfrm>
            <a:off x="474562" y="2488557"/>
            <a:ext cx="2199190" cy="18924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prstClr val="black"/>
                </a:solidFill>
              </a:rPr>
              <a:t>Ανάπτυξη</a:t>
            </a:r>
            <a:r>
              <a:rPr lang="en-US" dirty="0">
                <a:solidFill>
                  <a:prstClr val="black"/>
                </a:solidFill>
              </a:rPr>
              <a:t> </a:t>
            </a:r>
            <a:r>
              <a:rPr lang="el-GR" dirty="0" smtClean="0">
                <a:solidFill>
                  <a:prstClr val="black"/>
                </a:solidFill>
              </a:rPr>
              <a:t>δεξιοτήτων, Απασχόληση &amp; επιχειρηματικότητα</a:t>
            </a:r>
            <a:endParaRPr lang="el-GR" dirty="0">
              <a:solidFill>
                <a:prstClr val="black"/>
              </a:solidFill>
            </a:endParaRPr>
          </a:p>
        </p:txBody>
      </p:sp>
      <p:sp>
        <p:nvSpPr>
          <p:cNvPr id="10" name="Ορθογώνιο 9"/>
          <p:cNvSpPr/>
          <p:nvPr/>
        </p:nvSpPr>
        <p:spPr>
          <a:xfrm>
            <a:off x="3645034" y="363532"/>
            <a:ext cx="2226251" cy="369332"/>
          </a:xfrm>
          <a:prstGeom prst="rect">
            <a:avLst/>
          </a:prstGeom>
        </p:spPr>
        <p:txBody>
          <a:bodyPr wrap="none">
            <a:spAutoFit/>
          </a:bodyPr>
          <a:lstStyle/>
          <a:p>
            <a:pPr algn="ctr"/>
            <a:r>
              <a:rPr lang="el-GR" b="1" dirty="0">
                <a:solidFill>
                  <a:prstClr val="black"/>
                </a:solidFill>
              </a:rPr>
              <a:t>Ευρωπαϊκά εργαλεία</a:t>
            </a:r>
          </a:p>
        </p:txBody>
      </p:sp>
      <p:sp>
        <p:nvSpPr>
          <p:cNvPr id="11" name="Ορθογώνιο 10"/>
          <p:cNvSpPr/>
          <p:nvPr/>
        </p:nvSpPr>
        <p:spPr>
          <a:xfrm>
            <a:off x="7182682" y="363532"/>
            <a:ext cx="1779654" cy="369332"/>
          </a:xfrm>
          <a:prstGeom prst="rect">
            <a:avLst/>
          </a:prstGeom>
        </p:spPr>
        <p:txBody>
          <a:bodyPr wrap="none">
            <a:spAutoFit/>
          </a:bodyPr>
          <a:lstStyle/>
          <a:p>
            <a:pPr algn="ctr"/>
            <a:r>
              <a:rPr lang="el-GR" b="1" dirty="0" smtClean="0">
                <a:solidFill>
                  <a:prstClr val="black"/>
                </a:solidFill>
              </a:rPr>
              <a:t>Εθνικά εργαλεία</a:t>
            </a:r>
            <a:endParaRPr lang="el-GR" b="1" dirty="0">
              <a:solidFill>
                <a:prstClr val="black"/>
              </a:solidFill>
            </a:endParaRPr>
          </a:p>
        </p:txBody>
      </p:sp>
      <p:sp>
        <p:nvSpPr>
          <p:cNvPr id="12" name="Ορθογώνιο 11"/>
          <p:cNvSpPr/>
          <p:nvPr/>
        </p:nvSpPr>
        <p:spPr>
          <a:xfrm>
            <a:off x="474562" y="4583575"/>
            <a:ext cx="2199190" cy="15741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l-GR" dirty="0" smtClean="0">
                <a:solidFill>
                  <a:prstClr val="black"/>
                </a:solidFill>
              </a:rPr>
              <a:t>Υποδομές</a:t>
            </a:r>
            <a:endParaRPr lang="el-GR" dirty="0">
              <a:solidFill>
                <a:prstClr val="black"/>
              </a:solidFill>
            </a:endParaRPr>
          </a:p>
        </p:txBody>
      </p:sp>
      <p:sp>
        <p:nvSpPr>
          <p:cNvPr id="13" name="Ορθογώνιο 12"/>
          <p:cNvSpPr/>
          <p:nvPr/>
        </p:nvSpPr>
        <p:spPr>
          <a:xfrm>
            <a:off x="2984780" y="1770926"/>
            <a:ext cx="1483046" cy="39353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solidFill>
                  <a:prstClr val="black"/>
                </a:solidFill>
              </a:rPr>
              <a:t>SME Instrument</a:t>
            </a:r>
            <a:endParaRPr lang="el-GR" sz="1200" dirty="0">
              <a:solidFill>
                <a:prstClr val="black"/>
              </a:solidFill>
            </a:endParaRPr>
          </a:p>
        </p:txBody>
      </p:sp>
      <p:sp>
        <p:nvSpPr>
          <p:cNvPr id="14" name="Ορθογώνιο 13"/>
          <p:cNvSpPr/>
          <p:nvPr/>
        </p:nvSpPr>
        <p:spPr>
          <a:xfrm>
            <a:off x="5082716" y="1770927"/>
            <a:ext cx="1465688" cy="39353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solidFill>
                  <a:prstClr val="black"/>
                </a:solidFill>
              </a:rPr>
              <a:t>FTI</a:t>
            </a:r>
            <a:endParaRPr lang="el-GR" sz="1200" dirty="0">
              <a:solidFill>
                <a:prstClr val="black"/>
              </a:solidFill>
            </a:endParaRPr>
          </a:p>
        </p:txBody>
      </p:sp>
      <p:sp>
        <p:nvSpPr>
          <p:cNvPr id="15" name="Ορθογώνιο 14"/>
          <p:cNvSpPr/>
          <p:nvPr/>
        </p:nvSpPr>
        <p:spPr>
          <a:xfrm>
            <a:off x="2984779" y="1328846"/>
            <a:ext cx="1483047" cy="39353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sz="1200" dirty="0" smtClean="0">
                <a:solidFill>
                  <a:prstClr val="black"/>
                </a:solidFill>
              </a:rPr>
              <a:t>Συνεργατικά έργα</a:t>
            </a:r>
            <a:endParaRPr lang="el-GR" sz="1200" dirty="0">
              <a:solidFill>
                <a:prstClr val="black"/>
              </a:solidFill>
            </a:endParaRPr>
          </a:p>
        </p:txBody>
      </p:sp>
      <p:sp>
        <p:nvSpPr>
          <p:cNvPr id="16" name="Ορθογώνιο 15"/>
          <p:cNvSpPr/>
          <p:nvPr/>
        </p:nvSpPr>
        <p:spPr>
          <a:xfrm>
            <a:off x="2826151" y="2446745"/>
            <a:ext cx="1687976" cy="637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Erasmus+</a:t>
            </a:r>
            <a:endParaRPr lang="el-GR" dirty="0">
              <a:solidFill>
                <a:prstClr val="white"/>
              </a:solidFill>
            </a:endParaRPr>
          </a:p>
        </p:txBody>
      </p:sp>
      <p:sp>
        <p:nvSpPr>
          <p:cNvPr id="17" name="Ορθογώνιο 16"/>
          <p:cNvSpPr/>
          <p:nvPr/>
        </p:nvSpPr>
        <p:spPr>
          <a:xfrm>
            <a:off x="2826151" y="3804642"/>
            <a:ext cx="1687976" cy="576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COSME</a:t>
            </a:r>
            <a:endParaRPr lang="el-GR" dirty="0">
              <a:solidFill>
                <a:prstClr val="white"/>
              </a:solidFill>
            </a:endParaRPr>
          </a:p>
        </p:txBody>
      </p:sp>
      <p:sp>
        <p:nvSpPr>
          <p:cNvPr id="18" name="Ορθογώνιο 17"/>
          <p:cNvSpPr/>
          <p:nvPr/>
        </p:nvSpPr>
        <p:spPr>
          <a:xfrm>
            <a:off x="5002192" y="2446744"/>
            <a:ext cx="1684063" cy="637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Creative Europe</a:t>
            </a:r>
            <a:endParaRPr lang="el-GR" dirty="0">
              <a:solidFill>
                <a:prstClr val="white"/>
              </a:solidFill>
            </a:endParaRPr>
          </a:p>
        </p:txBody>
      </p:sp>
      <p:sp>
        <p:nvSpPr>
          <p:cNvPr id="19" name="Ορθογώνιο 18"/>
          <p:cNvSpPr/>
          <p:nvPr/>
        </p:nvSpPr>
        <p:spPr>
          <a:xfrm>
            <a:off x="4977633" y="3816216"/>
            <a:ext cx="1720197" cy="585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EaSI</a:t>
            </a:r>
            <a:endParaRPr lang="el-GR" dirty="0">
              <a:solidFill>
                <a:prstClr val="white"/>
              </a:solidFill>
            </a:endParaRPr>
          </a:p>
        </p:txBody>
      </p:sp>
      <p:sp>
        <p:nvSpPr>
          <p:cNvPr id="20" name="Ορθογώνιο 19"/>
          <p:cNvSpPr/>
          <p:nvPr/>
        </p:nvSpPr>
        <p:spPr>
          <a:xfrm>
            <a:off x="5082715" y="1328845"/>
            <a:ext cx="1465689" cy="39353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solidFill>
                  <a:prstClr val="black"/>
                </a:solidFill>
              </a:rPr>
              <a:t>Cascade funding</a:t>
            </a:r>
            <a:endParaRPr lang="el-GR" sz="1200" dirty="0">
              <a:solidFill>
                <a:prstClr val="black"/>
              </a:solidFill>
            </a:endParaRPr>
          </a:p>
        </p:txBody>
      </p:sp>
      <p:sp>
        <p:nvSpPr>
          <p:cNvPr id="21" name="Ορθογώνιο 20"/>
          <p:cNvSpPr/>
          <p:nvPr/>
        </p:nvSpPr>
        <p:spPr>
          <a:xfrm>
            <a:off x="2801046" y="4553337"/>
            <a:ext cx="3896784" cy="1604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EFSI</a:t>
            </a:r>
          </a:p>
          <a:p>
            <a:pPr algn="ctr"/>
            <a:r>
              <a:rPr lang="en-US" dirty="0" smtClean="0">
                <a:solidFill>
                  <a:prstClr val="white"/>
                </a:solidFill>
              </a:rPr>
              <a:t>CEF</a:t>
            </a:r>
            <a:endParaRPr lang="el-GR" dirty="0">
              <a:solidFill>
                <a:prstClr val="white"/>
              </a:solidFill>
            </a:endParaRPr>
          </a:p>
        </p:txBody>
      </p:sp>
      <p:sp>
        <p:nvSpPr>
          <p:cNvPr id="22" name="Ορθογώνιο 21"/>
          <p:cNvSpPr/>
          <p:nvPr/>
        </p:nvSpPr>
        <p:spPr>
          <a:xfrm>
            <a:off x="6852731" y="945695"/>
            <a:ext cx="2505200" cy="52120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ΕΣΠΑ</a:t>
            </a:r>
          </a:p>
          <a:p>
            <a:pPr algn="ctr"/>
            <a:endParaRPr lang="el-GR" dirty="0">
              <a:solidFill>
                <a:prstClr val="white"/>
              </a:solidFill>
            </a:endParaRPr>
          </a:p>
          <a:p>
            <a:pPr algn="ctr"/>
            <a:endParaRPr lang="el-GR" dirty="0" smtClean="0">
              <a:solidFill>
                <a:prstClr val="white"/>
              </a:solidFill>
            </a:endParaRPr>
          </a:p>
          <a:p>
            <a:pPr algn="ctr"/>
            <a:endParaRPr lang="el-GR" dirty="0">
              <a:solidFill>
                <a:prstClr val="white"/>
              </a:solidFill>
            </a:endParaRPr>
          </a:p>
          <a:p>
            <a:pPr algn="ctr"/>
            <a:endParaRPr lang="el-GR" dirty="0" smtClean="0">
              <a:solidFill>
                <a:prstClr val="white"/>
              </a:solidFill>
            </a:endParaRPr>
          </a:p>
          <a:p>
            <a:pPr algn="ctr"/>
            <a:endParaRPr lang="el-GR" dirty="0">
              <a:solidFill>
                <a:prstClr val="white"/>
              </a:solidFill>
            </a:endParaRPr>
          </a:p>
          <a:p>
            <a:pPr algn="ctr"/>
            <a:endParaRPr lang="el-GR" dirty="0" smtClean="0">
              <a:solidFill>
                <a:prstClr val="white"/>
              </a:solidFill>
            </a:endParaRPr>
          </a:p>
          <a:p>
            <a:pPr algn="ctr"/>
            <a:endParaRPr lang="el-GR" dirty="0">
              <a:solidFill>
                <a:prstClr val="white"/>
              </a:solidFill>
            </a:endParaRPr>
          </a:p>
          <a:p>
            <a:pPr algn="ctr"/>
            <a:endParaRPr lang="el-GR" dirty="0" smtClean="0">
              <a:solidFill>
                <a:prstClr val="white"/>
              </a:solidFill>
            </a:endParaRPr>
          </a:p>
          <a:p>
            <a:pPr algn="ctr"/>
            <a:endParaRPr lang="el-GR" dirty="0">
              <a:solidFill>
                <a:prstClr val="white"/>
              </a:solidFill>
            </a:endParaRPr>
          </a:p>
          <a:p>
            <a:pPr algn="ctr"/>
            <a:endParaRPr lang="el-GR" dirty="0" smtClean="0">
              <a:solidFill>
                <a:prstClr val="white"/>
              </a:solidFill>
            </a:endParaRPr>
          </a:p>
          <a:p>
            <a:pPr algn="ctr"/>
            <a:endParaRPr lang="el-GR" dirty="0">
              <a:solidFill>
                <a:prstClr val="white"/>
              </a:solidFill>
            </a:endParaRPr>
          </a:p>
          <a:p>
            <a:pPr algn="ctr"/>
            <a:endParaRPr lang="el-GR" dirty="0" smtClean="0">
              <a:solidFill>
                <a:prstClr val="white"/>
              </a:solidFill>
            </a:endParaRPr>
          </a:p>
          <a:p>
            <a:pPr algn="ctr"/>
            <a:endParaRPr lang="el-GR" dirty="0">
              <a:solidFill>
                <a:prstClr val="white"/>
              </a:solidFill>
            </a:endParaRPr>
          </a:p>
          <a:p>
            <a:pPr algn="ctr"/>
            <a:endParaRPr lang="en-US" dirty="0" smtClean="0">
              <a:solidFill>
                <a:prstClr val="white"/>
              </a:solidFill>
            </a:endParaRPr>
          </a:p>
          <a:p>
            <a:pPr algn="ctr"/>
            <a:endParaRPr lang="en-US" dirty="0" smtClean="0">
              <a:solidFill>
                <a:prstClr val="white"/>
              </a:solidFill>
            </a:endParaRPr>
          </a:p>
          <a:p>
            <a:pPr algn="ctr"/>
            <a:endParaRPr lang="en-US" dirty="0">
              <a:solidFill>
                <a:prstClr val="white"/>
              </a:solidFill>
            </a:endParaRPr>
          </a:p>
          <a:p>
            <a:pPr algn="ctr"/>
            <a:endParaRPr lang="el-GR" dirty="0">
              <a:solidFill>
                <a:prstClr val="white"/>
              </a:solidFill>
            </a:endParaRPr>
          </a:p>
        </p:txBody>
      </p:sp>
      <p:sp>
        <p:nvSpPr>
          <p:cNvPr id="23" name="Ορθογώνιο 22"/>
          <p:cNvSpPr/>
          <p:nvPr/>
        </p:nvSpPr>
        <p:spPr>
          <a:xfrm>
            <a:off x="7482037" y="1537189"/>
            <a:ext cx="1322930" cy="64818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l-GR" dirty="0" smtClean="0">
              <a:solidFill>
                <a:prstClr val="black"/>
              </a:solidFill>
            </a:endParaRPr>
          </a:p>
          <a:p>
            <a:pPr algn="ctr"/>
            <a:r>
              <a:rPr lang="el-GR" dirty="0" smtClean="0">
                <a:solidFill>
                  <a:prstClr val="black"/>
                </a:solidFill>
              </a:rPr>
              <a:t>ΕΠΑΝΕΚ</a:t>
            </a:r>
            <a:endParaRPr lang="en-US" dirty="0">
              <a:solidFill>
                <a:prstClr val="black"/>
              </a:solidFill>
            </a:endParaRPr>
          </a:p>
          <a:p>
            <a:pPr algn="ctr"/>
            <a:endParaRPr lang="el-GR" dirty="0">
              <a:solidFill>
                <a:prstClr val="black"/>
              </a:solidFill>
            </a:endParaRPr>
          </a:p>
        </p:txBody>
      </p:sp>
      <p:sp>
        <p:nvSpPr>
          <p:cNvPr id="24" name="Ορθογώνιο 23"/>
          <p:cNvSpPr/>
          <p:nvPr/>
        </p:nvSpPr>
        <p:spPr>
          <a:xfrm>
            <a:off x="7482037" y="4056926"/>
            <a:ext cx="1322930" cy="64818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l-GR" dirty="0" smtClean="0">
              <a:solidFill>
                <a:prstClr val="black"/>
              </a:solidFill>
            </a:endParaRPr>
          </a:p>
          <a:p>
            <a:pPr algn="ctr"/>
            <a:endParaRPr lang="el-GR" dirty="0">
              <a:solidFill>
                <a:prstClr val="black"/>
              </a:solidFill>
            </a:endParaRPr>
          </a:p>
          <a:p>
            <a:pPr algn="ctr"/>
            <a:r>
              <a:rPr lang="el-GR" dirty="0" smtClean="0">
                <a:solidFill>
                  <a:prstClr val="black"/>
                </a:solidFill>
              </a:rPr>
              <a:t>ΠΕΠ</a:t>
            </a:r>
            <a:endParaRPr lang="en-US" dirty="0" smtClean="0">
              <a:solidFill>
                <a:prstClr val="black"/>
              </a:solidFill>
            </a:endParaRPr>
          </a:p>
          <a:p>
            <a:pPr algn="ctr"/>
            <a:endParaRPr lang="en-US" dirty="0">
              <a:solidFill>
                <a:prstClr val="black"/>
              </a:solidFill>
            </a:endParaRPr>
          </a:p>
          <a:p>
            <a:pPr algn="ctr"/>
            <a:endParaRPr lang="el-GR" dirty="0">
              <a:solidFill>
                <a:prstClr val="black"/>
              </a:solidFill>
            </a:endParaRPr>
          </a:p>
        </p:txBody>
      </p:sp>
      <p:sp>
        <p:nvSpPr>
          <p:cNvPr id="26" name="Ορθογώνιο 25"/>
          <p:cNvSpPr/>
          <p:nvPr/>
        </p:nvSpPr>
        <p:spPr>
          <a:xfrm>
            <a:off x="2826151" y="3156459"/>
            <a:ext cx="1687976" cy="576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Interreg</a:t>
            </a:r>
            <a:endParaRPr lang="el-GR" dirty="0">
              <a:solidFill>
                <a:prstClr val="white"/>
              </a:solidFill>
            </a:endParaRPr>
          </a:p>
        </p:txBody>
      </p:sp>
      <p:sp>
        <p:nvSpPr>
          <p:cNvPr id="27" name="Ορθογώνιο 26"/>
          <p:cNvSpPr/>
          <p:nvPr/>
        </p:nvSpPr>
        <p:spPr>
          <a:xfrm>
            <a:off x="5002192" y="3165256"/>
            <a:ext cx="1687976" cy="576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LIFE</a:t>
            </a:r>
            <a:endParaRPr lang="el-GR" dirty="0">
              <a:solidFill>
                <a:prstClr val="white"/>
              </a:solidFill>
            </a:endParaRPr>
          </a:p>
        </p:txBody>
      </p:sp>
      <p:sp>
        <p:nvSpPr>
          <p:cNvPr id="28" name="Ορθογώνιο 27"/>
          <p:cNvSpPr/>
          <p:nvPr/>
        </p:nvSpPr>
        <p:spPr>
          <a:xfrm>
            <a:off x="10128553" y="225032"/>
            <a:ext cx="1075038" cy="646331"/>
          </a:xfrm>
          <a:prstGeom prst="rect">
            <a:avLst/>
          </a:prstGeom>
        </p:spPr>
        <p:txBody>
          <a:bodyPr wrap="none">
            <a:spAutoFit/>
          </a:bodyPr>
          <a:lstStyle/>
          <a:p>
            <a:pPr algn="ctr"/>
            <a:r>
              <a:rPr lang="el-GR" b="1" dirty="0" smtClean="0">
                <a:solidFill>
                  <a:prstClr val="black"/>
                </a:solidFill>
              </a:rPr>
              <a:t>Άλλα</a:t>
            </a:r>
          </a:p>
          <a:p>
            <a:pPr algn="ctr"/>
            <a:r>
              <a:rPr lang="el-GR" b="1" dirty="0" smtClean="0">
                <a:solidFill>
                  <a:prstClr val="black"/>
                </a:solidFill>
              </a:rPr>
              <a:t>εργαλεία</a:t>
            </a:r>
            <a:endParaRPr lang="el-GR" b="1" dirty="0">
              <a:solidFill>
                <a:prstClr val="black"/>
              </a:solidFill>
            </a:endParaRPr>
          </a:p>
        </p:txBody>
      </p:sp>
      <p:sp>
        <p:nvSpPr>
          <p:cNvPr id="29" name="Ορθογώνιο 28"/>
          <p:cNvSpPr/>
          <p:nvPr/>
        </p:nvSpPr>
        <p:spPr>
          <a:xfrm>
            <a:off x="9497102" y="945696"/>
            <a:ext cx="2366950" cy="52120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Δάνεια</a:t>
            </a:r>
          </a:p>
          <a:p>
            <a:pPr algn="ctr"/>
            <a:r>
              <a:rPr lang="el-GR" dirty="0" smtClean="0">
                <a:solidFill>
                  <a:prstClr val="white"/>
                </a:solidFill>
              </a:rPr>
              <a:t>Μηχανισμοί εγγυοδοσίας</a:t>
            </a:r>
          </a:p>
          <a:p>
            <a:pPr algn="ctr"/>
            <a:r>
              <a:rPr lang="en-US" dirty="0" smtClean="0">
                <a:solidFill>
                  <a:prstClr val="white"/>
                </a:solidFill>
              </a:rPr>
              <a:t>Equity</a:t>
            </a:r>
            <a:r>
              <a:rPr lang="el-GR" dirty="0" smtClean="0">
                <a:solidFill>
                  <a:prstClr val="white"/>
                </a:solidFill>
              </a:rPr>
              <a:t>/</a:t>
            </a:r>
            <a:r>
              <a:rPr lang="en-US" dirty="0" smtClean="0">
                <a:solidFill>
                  <a:prstClr val="white"/>
                </a:solidFill>
              </a:rPr>
              <a:t>Venture Capital</a:t>
            </a:r>
          </a:p>
          <a:p>
            <a:pPr algn="ctr"/>
            <a:r>
              <a:rPr lang="en-US" dirty="0" smtClean="0">
                <a:solidFill>
                  <a:prstClr val="white"/>
                </a:solidFill>
              </a:rPr>
              <a:t>Crowdfunding</a:t>
            </a:r>
            <a:endParaRPr lang="el-GR" dirty="0">
              <a:solidFill>
                <a:prstClr val="white"/>
              </a:solidFill>
            </a:endParaRPr>
          </a:p>
        </p:txBody>
      </p:sp>
    </p:spTree>
    <p:extLst>
      <p:ext uri="{BB962C8B-B14F-4D97-AF65-F5344CB8AC3E}">
        <p14:creationId xmlns:p14="http://schemas.microsoft.com/office/powerpoint/2010/main" val="3787574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http://ec.europa.eu/culture/images/icon-ext-europa.gif">
            <a:hlinkClick r:id="rId3" tooltip="2015-18 Work Plan for Cultur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539" y="-68263"/>
            <a:ext cx="85725" cy="857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051956" y="363532"/>
            <a:ext cx="3710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altLang="en-US" sz="2400" b="1" dirty="0" smtClean="0">
                <a:latin typeface="+mn-lt"/>
                <a:cs typeface="Arial" panose="020B0604020202020204" pitchFamily="34" charset="0"/>
              </a:rPr>
              <a:t>Περιβαλλοντική πολιτική ΕΕ </a:t>
            </a:r>
            <a:endParaRPr lang="el-GR" altLang="en-US" sz="2400" b="1" dirty="0">
              <a:latin typeface="+mn-lt"/>
              <a:cs typeface="Arial" panose="020B0604020202020204" pitchFamily="34" charset="0"/>
            </a:endParaRPr>
          </a:p>
        </p:txBody>
      </p:sp>
      <p:pic>
        <p:nvPicPr>
          <p:cNvPr id="5"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259" t="40428" r="19136" b="34652"/>
          <a:stretch/>
        </p:blipFill>
        <p:spPr>
          <a:xfrm>
            <a:off x="10842613" y="363532"/>
            <a:ext cx="1349387" cy="1164329"/>
          </a:xfrm>
          <a:prstGeom prst="rect">
            <a:avLst/>
          </a:prstGeom>
        </p:spPr>
      </p:pic>
      <p:sp>
        <p:nvSpPr>
          <p:cNvPr id="6" name="Rectangle 10"/>
          <p:cNvSpPr/>
          <p:nvPr/>
        </p:nvSpPr>
        <p:spPr>
          <a:xfrm>
            <a:off x="1057103" y="817322"/>
            <a:ext cx="4278571" cy="255198"/>
          </a:xfrm>
          <a:prstGeom prst="rect">
            <a:avLst/>
          </a:prstGeom>
          <a:solidFill>
            <a:srgbClr val="00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11"/>
          <p:cNvSpPr/>
          <p:nvPr/>
        </p:nvSpPr>
        <p:spPr>
          <a:xfrm>
            <a:off x="1058844" y="820729"/>
            <a:ext cx="4276830"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schemeClr val="bg1"/>
                </a:solidFill>
                <a:cs typeface="Arial" panose="020B0604020202020204" pitchFamily="34" charset="0"/>
              </a:rPr>
              <a:t>http://europa.eu/pol/env/index_el.htm</a:t>
            </a:r>
          </a:p>
        </p:txBody>
      </p:sp>
      <p:graphicFrame>
        <p:nvGraphicFramePr>
          <p:cNvPr id="2" name="Διάγραμμα 1"/>
          <p:cNvGraphicFramePr/>
          <p:nvPr>
            <p:extLst>
              <p:ext uri="{D42A27DB-BD31-4B8C-83A1-F6EECF244321}">
                <p14:modId xmlns:p14="http://schemas.microsoft.com/office/powerpoint/2010/main" val="823930476"/>
              </p:ext>
            </p:extLst>
          </p:nvPr>
        </p:nvGraphicFramePr>
        <p:xfrm>
          <a:off x="501892" y="1151683"/>
          <a:ext cx="8954626" cy="56137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98719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863820"/>
            <a:ext cx="6858000" cy="5130360"/>
          </a:xfrm>
          <a:prstGeom prst="rect">
            <a:avLst/>
          </a:prstGeom>
        </p:spPr>
      </p:pic>
    </p:spTree>
    <p:extLst>
      <p:ext uri="{BB962C8B-B14F-4D97-AF65-F5344CB8AC3E}">
        <p14:creationId xmlns:p14="http://schemas.microsoft.com/office/powerpoint/2010/main" val="3080716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http://ec.europa.eu/culture/images/icon-ext-europa.gif">
            <a:hlinkClick r:id="rId3" tooltip="2015-18 Work Plan for Cultur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539" y="-68263"/>
            <a:ext cx="85725" cy="857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051956" y="178866"/>
            <a:ext cx="82829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altLang="en-US" sz="2400" b="1" dirty="0">
                <a:solidFill>
                  <a:prstClr val="black"/>
                </a:solidFill>
                <a:latin typeface="Calibri"/>
                <a:cs typeface="Arial" panose="020B0604020202020204" pitchFamily="34" charset="0"/>
              </a:rPr>
              <a:t>7° ΠΔΠ – το γενικό </a:t>
            </a:r>
            <a:r>
              <a:rPr lang="el-GR" altLang="en-US" sz="2400" b="1" dirty="0" err="1">
                <a:solidFill>
                  <a:prstClr val="black"/>
                </a:solidFill>
                <a:latin typeface="Calibri"/>
                <a:cs typeface="Arial" panose="020B0604020202020204" pitchFamily="34" charset="0"/>
              </a:rPr>
              <a:t>Ενωσιακό</a:t>
            </a:r>
            <a:r>
              <a:rPr lang="el-GR" altLang="en-US" sz="2400" b="1" dirty="0">
                <a:solidFill>
                  <a:prstClr val="black"/>
                </a:solidFill>
                <a:latin typeface="Calibri"/>
                <a:cs typeface="Arial" panose="020B0604020202020204" pitchFamily="34" charset="0"/>
              </a:rPr>
              <a:t> Πρόγραμμα Δράσης για το Περιβάλλον έως το 2020</a:t>
            </a:r>
          </a:p>
        </p:txBody>
      </p:sp>
      <p:pic>
        <p:nvPicPr>
          <p:cNvPr id="5"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259" t="40428" r="19136" b="34652"/>
          <a:stretch/>
        </p:blipFill>
        <p:spPr>
          <a:xfrm>
            <a:off x="10842613" y="363532"/>
            <a:ext cx="1349387" cy="1164329"/>
          </a:xfrm>
          <a:prstGeom prst="rect">
            <a:avLst/>
          </a:prstGeom>
        </p:spPr>
      </p:pic>
      <p:sp>
        <p:nvSpPr>
          <p:cNvPr id="6" name="Rectangle 10"/>
          <p:cNvSpPr/>
          <p:nvPr/>
        </p:nvSpPr>
        <p:spPr>
          <a:xfrm>
            <a:off x="1057103" y="917530"/>
            <a:ext cx="4278571" cy="255198"/>
          </a:xfrm>
          <a:prstGeom prst="rect">
            <a:avLst/>
          </a:prstGeom>
          <a:solidFill>
            <a:srgbClr val="00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7" name="Rectangle 11"/>
          <p:cNvSpPr/>
          <p:nvPr/>
        </p:nvSpPr>
        <p:spPr>
          <a:xfrm>
            <a:off x="1058844" y="917530"/>
            <a:ext cx="4276830" cy="2616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dirty="0">
                <a:solidFill>
                  <a:prstClr val="white"/>
                </a:solidFill>
                <a:cs typeface="Arial" panose="020B0604020202020204" pitchFamily="34" charset="0"/>
              </a:rPr>
              <a:t>http://ec.europa.eu/environment/action-programme/</a:t>
            </a:r>
          </a:p>
        </p:txBody>
      </p:sp>
      <p:grpSp>
        <p:nvGrpSpPr>
          <p:cNvPr id="9" name="Ομάδα 8"/>
          <p:cNvGrpSpPr/>
          <p:nvPr/>
        </p:nvGrpSpPr>
        <p:grpSpPr>
          <a:xfrm>
            <a:off x="850683" y="1417329"/>
            <a:ext cx="9730232" cy="4473300"/>
            <a:chOff x="447731" y="14835"/>
            <a:chExt cx="5940409" cy="590400"/>
          </a:xfrm>
        </p:grpSpPr>
        <p:sp>
          <p:nvSpPr>
            <p:cNvPr id="10" name="Στρογγυλεμένο ορθογώνιο 9"/>
            <p:cNvSpPr/>
            <p:nvPr/>
          </p:nvSpPr>
          <p:spPr>
            <a:xfrm>
              <a:off x="447731" y="14835"/>
              <a:ext cx="5940409" cy="590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Στρογγυλεμένο ορθογώνιο 4"/>
            <p:cNvSpPr/>
            <p:nvPr/>
          </p:nvSpPr>
          <p:spPr>
            <a:xfrm>
              <a:off x="476552" y="43656"/>
              <a:ext cx="5882767" cy="5327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6924" tIns="0" rIns="236924" bIns="0" numCol="1" spcCol="1270" anchor="ctr" anchorCtr="0">
              <a:noAutofit/>
            </a:bodyPr>
            <a:lstStyle/>
            <a:p>
              <a:pPr lvl="0" defTabSz="622300">
                <a:lnSpc>
                  <a:spcPct val="90000"/>
                </a:lnSpc>
                <a:spcBef>
                  <a:spcPct val="0"/>
                </a:spcBef>
                <a:spcAft>
                  <a:spcPct val="35000"/>
                </a:spcAft>
              </a:pPr>
              <a:r>
                <a:rPr lang="el-GR" sz="1400" b="1" dirty="0" smtClean="0"/>
                <a:t>Προτεραιότητες:</a:t>
              </a:r>
            </a:p>
            <a:p>
              <a:pPr lvl="0" defTabSz="622300">
                <a:lnSpc>
                  <a:spcPct val="90000"/>
                </a:lnSpc>
                <a:spcBef>
                  <a:spcPct val="0"/>
                </a:spcBef>
                <a:spcAft>
                  <a:spcPct val="35000"/>
                </a:spcAft>
              </a:pPr>
              <a:r>
                <a:rPr lang="el-GR" sz="1400" dirty="0" smtClean="0"/>
                <a:t>1</a:t>
              </a:r>
              <a:r>
                <a:rPr lang="el-GR" sz="1400" dirty="0"/>
                <a:t>. προστασία, διατήρηση και ενίσχυση του φυσικού κεφαλαίου της Ένωσης</a:t>
              </a:r>
            </a:p>
            <a:p>
              <a:pPr marL="171450" lvl="0" indent="-171450" defTabSz="622300">
                <a:lnSpc>
                  <a:spcPct val="90000"/>
                </a:lnSpc>
                <a:spcBef>
                  <a:spcPct val="0"/>
                </a:spcBef>
                <a:spcAft>
                  <a:spcPct val="35000"/>
                </a:spcAft>
              </a:pPr>
              <a:r>
                <a:rPr lang="el-GR" sz="1400" dirty="0"/>
                <a:t>2. μετατροπή της Ένωσης σε μια πράσινη και ανταγωνιστική οικονομία χαμηλών </a:t>
              </a:r>
              <a:r>
                <a:rPr lang="el-GR" sz="1400" dirty="0" smtClean="0"/>
                <a:t>επιπέδων ανθρακούχων   εκπομπών </a:t>
              </a:r>
              <a:r>
                <a:rPr lang="el-GR" sz="1400" dirty="0"/>
                <a:t>και αποδοτικής χρήσης των πόρων</a:t>
              </a:r>
            </a:p>
            <a:p>
              <a:pPr lvl="0" defTabSz="622300">
                <a:lnSpc>
                  <a:spcPct val="90000"/>
                </a:lnSpc>
                <a:spcBef>
                  <a:spcPct val="0"/>
                </a:spcBef>
                <a:spcAft>
                  <a:spcPct val="35000"/>
                </a:spcAft>
              </a:pPr>
              <a:r>
                <a:rPr lang="el-GR" sz="1400" dirty="0"/>
                <a:t>3. προστασία των πολιτών της Ένωσης από περιβαλλοντικές πιέσεις και κινδύνους </a:t>
              </a:r>
              <a:r>
                <a:rPr lang="el-GR" sz="1400" dirty="0" smtClean="0"/>
                <a:t>για την </a:t>
              </a:r>
              <a:r>
                <a:rPr lang="el-GR" sz="1400" dirty="0"/>
                <a:t>υγεία και την ευημερία</a:t>
              </a:r>
            </a:p>
            <a:p>
              <a:pPr lvl="0" defTabSz="622300">
                <a:lnSpc>
                  <a:spcPct val="90000"/>
                </a:lnSpc>
                <a:spcBef>
                  <a:spcPct val="0"/>
                </a:spcBef>
                <a:spcAft>
                  <a:spcPct val="35000"/>
                </a:spcAft>
              </a:pPr>
              <a:r>
                <a:rPr lang="el-GR" sz="1400" dirty="0"/>
                <a:t>4. μεγιστοποίηση των οφελών της περιβαλλοντικής νομοθεσίας της Ένωσης μέσω </a:t>
              </a:r>
              <a:r>
                <a:rPr lang="el-GR" sz="1400" dirty="0" smtClean="0"/>
                <a:t>βελτίωσης της </a:t>
              </a:r>
              <a:r>
                <a:rPr lang="el-GR" sz="1400" dirty="0"/>
                <a:t>εφαρμογής</a:t>
              </a:r>
            </a:p>
            <a:p>
              <a:pPr lvl="0" defTabSz="622300">
                <a:lnSpc>
                  <a:spcPct val="90000"/>
                </a:lnSpc>
                <a:spcBef>
                  <a:spcPct val="0"/>
                </a:spcBef>
                <a:spcAft>
                  <a:spcPct val="35000"/>
                </a:spcAft>
              </a:pPr>
              <a:r>
                <a:rPr lang="el-GR" sz="1400" dirty="0"/>
                <a:t>5. βελτίωση της βάσης γνώσεων και αποδεικτικών στοιχείων για την περιβαλλοντική </a:t>
              </a:r>
              <a:r>
                <a:rPr lang="el-GR" sz="1400" dirty="0" smtClean="0"/>
                <a:t>πολιτική της </a:t>
              </a:r>
              <a:r>
                <a:rPr lang="el-GR" sz="1400" dirty="0"/>
                <a:t>Ένωσης</a:t>
              </a:r>
            </a:p>
            <a:p>
              <a:pPr marL="171450" lvl="0" indent="-171450" defTabSz="622300">
                <a:lnSpc>
                  <a:spcPct val="90000"/>
                </a:lnSpc>
                <a:spcBef>
                  <a:spcPct val="0"/>
                </a:spcBef>
                <a:spcAft>
                  <a:spcPct val="35000"/>
                </a:spcAft>
              </a:pPr>
              <a:r>
                <a:rPr lang="el-GR" sz="1400" dirty="0"/>
                <a:t>6. διασφάλιση των επενδύσεων στην περιβαλλοντική και την κλιματική πολιτική και </a:t>
              </a:r>
              <a:r>
                <a:rPr lang="el-GR" sz="1400" dirty="0" smtClean="0"/>
                <a:t>αντιμετώπιση του </a:t>
              </a:r>
              <a:r>
                <a:rPr lang="el-GR" sz="1400" dirty="0"/>
                <a:t>περιβαλλοντικού εξωτερικού κόστους</a:t>
              </a:r>
            </a:p>
            <a:p>
              <a:pPr lvl="0" defTabSz="622300">
                <a:lnSpc>
                  <a:spcPct val="90000"/>
                </a:lnSpc>
                <a:spcBef>
                  <a:spcPct val="0"/>
                </a:spcBef>
                <a:spcAft>
                  <a:spcPct val="35000"/>
                </a:spcAft>
              </a:pPr>
              <a:r>
                <a:rPr lang="el-GR" sz="1400" dirty="0"/>
                <a:t>7. βελτίωση της ενσωμάτωσης της περιβαλλοντικής διάστασης και της συνοχής των πολιτικών</a:t>
              </a:r>
            </a:p>
            <a:p>
              <a:pPr lvl="0" defTabSz="622300">
                <a:lnSpc>
                  <a:spcPct val="90000"/>
                </a:lnSpc>
                <a:spcBef>
                  <a:spcPct val="0"/>
                </a:spcBef>
                <a:spcAft>
                  <a:spcPct val="35000"/>
                </a:spcAft>
              </a:pPr>
              <a:r>
                <a:rPr lang="el-GR" sz="1400" dirty="0"/>
                <a:t>8. ενίσχυση της </a:t>
              </a:r>
              <a:r>
                <a:rPr lang="el-GR" sz="1400" dirty="0" err="1"/>
                <a:t>αειφορίας</a:t>
              </a:r>
              <a:r>
                <a:rPr lang="el-GR" sz="1400" dirty="0"/>
                <a:t> των πόλεων της Ένωσης</a:t>
              </a:r>
            </a:p>
            <a:p>
              <a:pPr marL="171450" lvl="0" indent="-171450" defTabSz="622300">
                <a:lnSpc>
                  <a:spcPct val="90000"/>
                </a:lnSpc>
                <a:spcBef>
                  <a:spcPct val="0"/>
                </a:spcBef>
                <a:spcAft>
                  <a:spcPct val="35000"/>
                </a:spcAft>
              </a:pPr>
              <a:r>
                <a:rPr lang="el-GR" sz="1400" dirty="0"/>
                <a:t>9. αύξηση της αποτελεσματικότητας της Ένωσης όσον αφορά την αντιμετώπιση </a:t>
              </a:r>
              <a:r>
                <a:rPr lang="el-GR" sz="1400" dirty="0" smtClean="0"/>
                <a:t>διεθνών περιβαλλοντικών </a:t>
              </a:r>
              <a:r>
                <a:rPr lang="el-GR" sz="1400" dirty="0"/>
                <a:t>και κλιματικών </a:t>
              </a:r>
              <a:r>
                <a:rPr lang="el-GR" sz="1400" dirty="0" smtClean="0"/>
                <a:t>προκλήσεων</a:t>
              </a:r>
              <a:endParaRPr lang="el-GR" sz="1400" kern="1200" dirty="0"/>
            </a:p>
          </p:txBody>
        </p:sp>
      </p:grpSp>
    </p:spTree>
    <p:extLst>
      <p:ext uri="{BB962C8B-B14F-4D97-AF65-F5344CB8AC3E}">
        <p14:creationId xmlns:p14="http://schemas.microsoft.com/office/powerpoint/2010/main" val="342103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http://ec.europa.eu/culture/images/icon-ext-europa.gif">
            <a:hlinkClick r:id="rId3" tooltip="2015-18 Work Plan for Cultur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539" y="-68263"/>
            <a:ext cx="85725" cy="857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1051956" y="363532"/>
            <a:ext cx="37109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l-GR" altLang="en-US" sz="2400" b="1" dirty="0" smtClean="0">
                <a:solidFill>
                  <a:prstClr val="black"/>
                </a:solidFill>
                <a:latin typeface="Calibri"/>
                <a:cs typeface="Arial" panose="020B0604020202020204" pitchFamily="34" charset="0"/>
              </a:rPr>
              <a:t>Ενεργειακή πολιτική ΕΕ </a:t>
            </a:r>
            <a:endParaRPr lang="el-GR" altLang="en-US" sz="2400" b="1" dirty="0">
              <a:solidFill>
                <a:prstClr val="black"/>
              </a:solidFill>
              <a:latin typeface="Calibri"/>
              <a:cs typeface="Arial" panose="020B0604020202020204" pitchFamily="34" charset="0"/>
            </a:endParaRPr>
          </a:p>
        </p:txBody>
      </p:sp>
      <p:pic>
        <p:nvPicPr>
          <p:cNvPr id="5"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259" t="40428" r="19136" b="34652"/>
          <a:stretch/>
        </p:blipFill>
        <p:spPr>
          <a:xfrm>
            <a:off x="10842613" y="363532"/>
            <a:ext cx="1349387" cy="1164329"/>
          </a:xfrm>
          <a:prstGeom prst="rect">
            <a:avLst/>
          </a:prstGeom>
        </p:spPr>
      </p:pic>
      <p:sp>
        <p:nvSpPr>
          <p:cNvPr id="6" name="Rectangle 10"/>
          <p:cNvSpPr/>
          <p:nvPr/>
        </p:nvSpPr>
        <p:spPr>
          <a:xfrm>
            <a:off x="1057103" y="817322"/>
            <a:ext cx="4278571" cy="255198"/>
          </a:xfrm>
          <a:prstGeom prst="rect">
            <a:avLst/>
          </a:prstGeom>
          <a:solidFill>
            <a:srgbClr val="00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a:solidFill>
                  <a:prstClr val="white"/>
                </a:solidFill>
              </a:rPr>
              <a:t>http://europa.eu/pol/ener/index_el.htm</a:t>
            </a:r>
          </a:p>
        </p:txBody>
      </p:sp>
      <p:graphicFrame>
        <p:nvGraphicFramePr>
          <p:cNvPr id="2" name="Διάγραμμα 1"/>
          <p:cNvGraphicFramePr/>
          <p:nvPr>
            <p:extLst>
              <p:ext uri="{D42A27DB-BD31-4B8C-83A1-F6EECF244321}">
                <p14:modId xmlns:p14="http://schemas.microsoft.com/office/powerpoint/2010/main" val="3332053270"/>
              </p:ext>
            </p:extLst>
          </p:nvPr>
        </p:nvGraphicFramePr>
        <p:xfrm>
          <a:off x="501892" y="1151683"/>
          <a:ext cx="8954626" cy="56137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5191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259" t="40428" r="19136" b="34652"/>
          <a:stretch/>
        </p:blipFill>
        <p:spPr>
          <a:xfrm>
            <a:off x="10842613" y="363532"/>
            <a:ext cx="1349387" cy="1164329"/>
          </a:xfrm>
          <a:prstGeom prst="rect">
            <a:avLst/>
          </a:prstGeom>
        </p:spPr>
      </p:pic>
      <p:graphicFrame>
        <p:nvGraphicFramePr>
          <p:cNvPr id="6" name="Diagram 5"/>
          <p:cNvGraphicFramePr/>
          <p:nvPr>
            <p:extLst>
              <p:ext uri="{D42A27DB-BD31-4B8C-83A1-F6EECF244321}">
                <p14:modId xmlns:p14="http://schemas.microsoft.com/office/powerpoint/2010/main" val="1153602972"/>
              </p:ext>
            </p:extLst>
          </p:nvPr>
        </p:nvGraphicFramePr>
        <p:xfrm>
          <a:off x="8608925" y="2061587"/>
          <a:ext cx="3124200" cy="294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Εικόνα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2656" y="57332"/>
            <a:ext cx="2130931" cy="1549768"/>
          </a:xfrm>
          <a:prstGeom prst="rect">
            <a:avLst/>
          </a:prstGeom>
        </p:spPr>
      </p:pic>
      <p:sp>
        <p:nvSpPr>
          <p:cNvPr id="8" name="Ορθογώνιο 7"/>
          <p:cNvSpPr/>
          <p:nvPr/>
        </p:nvSpPr>
        <p:spPr>
          <a:xfrm>
            <a:off x="2823587" y="1022325"/>
            <a:ext cx="7506119" cy="584775"/>
          </a:xfrm>
          <a:prstGeom prst="rect">
            <a:avLst/>
          </a:prstGeom>
        </p:spPr>
        <p:txBody>
          <a:bodyPr wrap="square">
            <a:spAutoFit/>
          </a:bodyPr>
          <a:lstStyle/>
          <a:p>
            <a:r>
              <a:rPr lang="en-US" sz="1600" dirty="0" smtClean="0">
                <a:solidFill>
                  <a:srgbClr val="002060"/>
                </a:solidFill>
              </a:rPr>
              <a:t>Increasing the regional </a:t>
            </a:r>
            <a:r>
              <a:rPr lang="en-US" sz="1600" dirty="0">
                <a:solidFill>
                  <a:srgbClr val="002060"/>
                </a:solidFill>
              </a:rPr>
              <a:t>competitiveness </a:t>
            </a:r>
            <a:r>
              <a:rPr lang="en-US" sz="1600" dirty="0" smtClean="0">
                <a:solidFill>
                  <a:srgbClr val="002060"/>
                </a:solidFill>
              </a:rPr>
              <a:t>and economic </a:t>
            </a:r>
            <a:r>
              <a:rPr lang="en-US" sz="1600" dirty="0">
                <a:solidFill>
                  <a:srgbClr val="002060"/>
                </a:solidFill>
              </a:rPr>
              <a:t>growth through </a:t>
            </a:r>
            <a:r>
              <a:rPr lang="en-US" sz="1600" dirty="0" smtClean="0">
                <a:solidFill>
                  <a:srgbClr val="002060"/>
                </a:solidFill>
              </a:rPr>
              <a:t>the R&amp;TD&amp;I </a:t>
            </a:r>
            <a:r>
              <a:rPr lang="en-US" sz="1600" dirty="0">
                <a:solidFill>
                  <a:srgbClr val="002060"/>
                </a:solidFill>
              </a:rPr>
              <a:t>on sustainable </a:t>
            </a:r>
            <a:r>
              <a:rPr lang="en-US" sz="1600" dirty="0" smtClean="0">
                <a:solidFill>
                  <a:srgbClr val="002060"/>
                </a:solidFill>
              </a:rPr>
              <a:t>water management </a:t>
            </a:r>
            <a:r>
              <a:rPr lang="en-US" sz="1600" dirty="0">
                <a:solidFill>
                  <a:srgbClr val="002060"/>
                </a:solidFill>
              </a:rPr>
              <a:t>of excellence </a:t>
            </a:r>
            <a:endParaRPr lang="el-GR" sz="1600" dirty="0">
              <a:solidFill>
                <a:srgbClr val="002060"/>
              </a:solidFill>
            </a:endParaRPr>
          </a:p>
        </p:txBody>
      </p:sp>
      <p:sp>
        <p:nvSpPr>
          <p:cNvPr id="10" name="TextBox 9"/>
          <p:cNvSpPr txBox="1"/>
          <p:nvPr/>
        </p:nvSpPr>
        <p:spPr>
          <a:xfrm>
            <a:off x="1004834" y="1808702"/>
            <a:ext cx="7164476" cy="4770537"/>
          </a:xfrm>
          <a:prstGeom prst="rect">
            <a:avLst/>
          </a:prstGeom>
          <a:noFill/>
        </p:spPr>
        <p:txBody>
          <a:bodyPr wrap="square" rtlCol="0">
            <a:spAutoFit/>
          </a:bodyPr>
          <a:lstStyle/>
          <a:p>
            <a:r>
              <a:rPr lang="en-US" sz="1600" b="1" dirty="0" smtClean="0">
                <a:solidFill>
                  <a:srgbClr val="002060"/>
                </a:solidFill>
              </a:rPr>
              <a:t>Main idea</a:t>
            </a:r>
            <a:r>
              <a:rPr lang="en-US" sz="1600" dirty="0" smtClean="0">
                <a:solidFill>
                  <a:srgbClr val="002060"/>
                </a:solidFill>
              </a:rPr>
              <a:t>: </a:t>
            </a:r>
            <a:r>
              <a:rPr lang="en-US" sz="1600" dirty="0"/>
              <a:t>efficient use of water and development of innovative policies and techniques relating to sustainable water management. </a:t>
            </a:r>
            <a:endParaRPr lang="en-US" sz="1600" dirty="0" smtClean="0"/>
          </a:p>
          <a:p>
            <a:endParaRPr lang="en-US" sz="1600" dirty="0" smtClean="0"/>
          </a:p>
          <a:p>
            <a:r>
              <a:rPr lang="en-US" sz="1600" b="1" dirty="0" smtClean="0">
                <a:solidFill>
                  <a:srgbClr val="002060"/>
                </a:solidFill>
              </a:rPr>
              <a:t>Aim</a:t>
            </a:r>
            <a:r>
              <a:rPr lang="en-US" sz="1600" dirty="0" smtClean="0">
                <a:solidFill>
                  <a:srgbClr val="002060"/>
                </a:solidFill>
              </a:rPr>
              <a:t>: </a:t>
            </a:r>
            <a:r>
              <a:rPr lang="en-US" sz="1600" dirty="0" smtClean="0"/>
              <a:t>development of effective </a:t>
            </a:r>
            <a:r>
              <a:rPr lang="en-US" sz="1600" dirty="0"/>
              <a:t>research-driven clusters focused on sustainable and efficient management of </a:t>
            </a:r>
            <a:r>
              <a:rPr lang="en-US" sz="1600" dirty="0" smtClean="0"/>
              <a:t>water in order dedicate </a:t>
            </a:r>
            <a:r>
              <a:rPr lang="en-US" sz="1600" dirty="0"/>
              <a:t>considerable resources to research, technical development and innovation </a:t>
            </a:r>
            <a:r>
              <a:rPr lang="en-US" sz="1600" dirty="0" smtClean="0"/>
              <a:t>activities </a:t>
            </a:r>
            <a:r>
              <a:rPr lang="en-US" sz="1600" dirty="0"/>
              <a:t>in this </a:t>
            </a:r>
            <a:r>
              <a:rPr lang="en-US" sz="1600" dirty="0" smtClean="0"/>
              <a:t>field.</a:t>
            </a:r>
          </a:p>
          <a:p>
            <a:endParaRPr lang="en-US" sz="1600" dirty="0" smtClean="0"/>
          </a:p>
          <a:p>
            <a:r>
              <a:rPr lang="en-US" sz="1600" dirty="0" smtClean="0"/>
              <a:t>The </a:t>
            </a:r>
            <a:r>
              <a:rPr lang="en-US" sz="1600" b="1" dirty="0">
                <a:solidFill>
                  <a:srgbClr val="002060"/>
                </a:solidFill>
              </a:rPr>
              <a:t>SWAM Project </a:t>
            </a:r>
            <a:r>
              <a:rPr lang="en-US" sz="1600" dirty="0"/>
              <a:t>is proposed to supply preconditions for further economic growth and global competitiveness of Murcia, Eastern-Galilee and Western Greece regions having high potential in the Water Technologies (Water-Tech) sector. The Project will develop an Action Plan </a:t>
            </a:r>
            <a:r>
              <a:rPr lang="en-US" sz="1600" dirty="0" smtClean="0"/>
              <a:t>in </a:t>
            </a:r>
            <a:r>
              <a:rPr lang="en-US" sz="1600" dirty="0"/>
              <a:t>order to draw a pathway regarding: </a:t>
            </a:r>
            <a:endParaRPr lang="en-US" sz="1600" dirty="0" smtClean="0"/>
          </a:p>
          <a:p>
            <a:pPr marL="285750" indent="-285750">
              <a:buFontTx/>
              <a:buChar char="-"/>
            </a:pPr>
            <a:r>
              <a:rPr lang="en-US" sz="1600" dirty="0" smtClean="0"/>
              <a:t>Integration </a:t>
            </a:r>
            <a:r>
              <a:rPr lang="en-US" sz="1600" dirty="0"/>
              <a:t>of synergies among these clusters, strengthening their internal capabilities and joining efforts in water technologies </a:t>
            </a:r>
            <a:r>
              <a:rPr lang="en-US" sz="1600" dirty="0" smtClean="0"/>
              <a:t>in </a:t>
            </a:r>
            <a:r>
              <a:rPr lang="en-US" sz="1600" dirty="0"/>
              <a:t>order to develop world-wide this leading market</a:t>
            </a:r>
            <a:r>
              <a:rPr lang="en-US" sz="1600" dirty="0" smtClean="0"/>
              <a:t>.</a:t>
            </a:r>
          </a:p>
          <a:p>
            <a:pPr marL="285750" indent="-285750">
              <a:buFontTx/>
              <a:buChar char="-"/>
            </a:pPr>
            <a:r>
              <a:rPr lang="en-US" sz="1600" dirty="0" smtClean="0"/>
              <a:t>Overcoming </a:t>
            </a:r>
            <a:r>
              <a:rPr lang="en-US" sz="1600" dirty="0"/>
              <a:t>the current financial crisis as much as possible, by mobilizing other financial possibilities afforded by national/regional authorities, the private sector and by Community </a:t>
            </a:r>
            <a:r>
              <a:rPr lang="en-US" sz="1600" dirty="0" err="1"/>
              <a:t>programmes</a:t>
            </a:r>
            <a:r>
              <a:rPr lang="en-US" sz="1600" dirty="0"/>
              <a:t>. </a:t>
            </a:r>
            <a:endParaRPr lang="en-US" sz="1600" dirty="0" smtClean="0"/>
          </a:p>
          <a:p>
            <a:pPr marL="285750" indent="-285750">
              <a:buFontTx/>
              <a:buChar char="-"/>
            </a:pPr>
            <a:r>
              <a:rPr lang="en-US" sz="1600" dirty="0" smtClean="0"/>
              <a:t>Increase </a:t>
            </a:r>
            <a:r>
              <a:rPr lang="en-US" sz="1600" dirty="0"/>
              <a:t>the regional economy growth and competitiveness matched with environmental preservation.</a:t>
            </a:r>
            <a:endParaRPr lang="el-GR" sz="1600" dirty="0"/>
          </a:p>
        </p:txBody>
      </p:sp>
    </p:spTree>
    <p:extLst>
      <p:ext uri="{BB962C8B-B14F-4D97-AF65-F5344CB8AC3E}">
        <p14:creationId xmlns:p14="http://schemas.microsoft.com/office/powerpoint/2010/main" val="3239198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259" t="40428" r="19136" b="34652"/>
          <a:stretch/>
        </p:blipFill>
        <p:spPr>
          <a:xfrm>
            <a:off x="10842613" y="363532"/>
            <a:ext cx="1349387" cy="1164329"/>
          </a:xfrm>
          <a:prstGeom prst="rect">
            <a:avLst/>
          </a:prstGeom>
        </p:spPr>
      </p:pic>
      <p:graphicFrame>
        <p:nvGraphicFramePr>
          <p:cNvPr id="6" name="Diagram 5"/>
          <p:cNvGraphicFramePr/>
          <p:nvPr>
            <p:extLst>
              <p:ext uri="{D42A27DB-BD31-4B8C-83A1-F6EECF244321}">
                <p14:modId xmlns:p14="http://schemas.microsoft.com/office/powerpoint/2010/main" val="478851806"/>
              </p:ext>
            </p:extLst>
          </p:nvPr>
        </p:nvGraphicFramePr>
        <p:xfrm>
          <a:off x="8608925" y="2061587"/>
          <a:ext cx="3124200" cy="294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095271" y="1135460"/>
            <a:ext cx="7194620" cy="4524315"/>
          </a:xfrm>
          <a:prstGeom prst="rect">
            <a:avLst/>
          </a:prstGeom>
          <a:noFill/>
        </p:spPr>
        <p:txBody>
          <a:bodyPr wrap="square" rtlCol="0">
            <a:spAutoFit/>
          </a:bodyPr>
          <a:lstStyle/>
          <a:p>
            <a:endParaRPr lang="en-US" sz="1600" b="1" dirty="0">
              <a:solidFill>
                <a:srgbClr val="002060"/>
              </a:solidFill>
            </a:endParaRPr>
          </a:p>
          <a:p>
            <a:r>
              <a:rPr lang="en-US" sz="1600" b="1" dirty="0" smtClean="0">
                <a:solidFill>
                  <a:srgbClr val="002060"/>
                </a:solidFill>
              </a:rPr>
              <a:t>Main idea</a:t>
            </a:r>
            <a:r>
              <a:rPr lang="en-US" sz="1600" dirty="0" smtClean="0">
                <a:solidFill>
                  <a:srgbClr val="002060"/>
                </a:solidFill>
              </a:rPr>
              <a:t>: </a:t>
            </a:r>
            <a:r>
              <a:rPr lang="en-US" sz="1600" dirty="0"/>
              <a:t>In the project the </a:t>
            </a:r>
            <a:r>
              <a:rPr lang="en-US" sz="1600" dirty="0" err="1"/>
              <a:t>EColoRO</a:t>
            </a:r>
            <a:r>
              <a:rPr lang="en-US" sz="1600" dirty="0"/>
              <a:t> concept will be demonstrated on full industrial scale in the textile sector. </a:t>
            </a:r>
            <a:r>
              <a:rPr lang="en-US" sz="1600" dirty="0">
                <a:solidFill>
                  <a:prstClr val="black"/>
                </a:solidFill>
              </a:rPr>
              <a:t>T</a:t>
            </a:r>
            <a:r>
              <a:rPr lang="en-US" sz="1600" dirty="0" smtClean="0">
                <a:solidFill>
                  <a:prstClr val="black"/>
                </a:solidFill>
              </a:rPr>
              <a:t>he </a:t>
            </a:r>
            <a:r>
              <a:rPr lang="en-US" sz="1600" dirty="0">
                <a:solidFill>
                  <a:prstClr val="black"/>
                </a:solidFill>
              </a:rPr>
              <a:t>concept is ground breaking because it offers both a technically and an economically viable solution against low investment costs that closes the water cycle in the industry, achieving an unprecedented sustainability performance</a:t>
            </a:r>
            <a:r>
              <a:rPr lang="en-US" sz="1600" dirty="0" smtClean="0">
                <a:solidFill>
                  <a:prstClr val="black"/>
                </a:solidFill>
              </a:rPr>
              <a:t>.</a:t>
            </a:r>
          </a:p>
          <a:p>
            <a:endParaRPr lang="en-US" sz="1600" dirty="0" smtClean="0">
              <a:solidFill>
                <a:prstClr val="black"/>
              </a:solidFill>
            </a:endParaRPr>
          </a:p>
          <a:p>
            <a:r>
              <a:rPr lang="en-US" sz="1600" b="1" dirty="0" smtClean="0">
                <a:solidFill>
                  <a:srgbClr val="002060"/>
                </a:solidFill>
              </a:rPr>
              <a:t>Aim</a:t>
            </a:r>
            <a:r>
              <a:rPr lang="en-US" sz="1600" dirty="0" smtClean="0">
                <a:solidFill>
                  <a:srgbClr val="002060"/>
                </a:solidFill>
              </a:rPr>
              <a:t>: </a:t>
            </a:r>
            <a:r>
              <a:rPr lang="en-US" sz="1600" dirty="0" smtClean="0"/>
              <a:t>bring </a:t>
            </a:r>
            <a:r>
              <a:rPr lang="en-US" sz="1600" dirty="0"/>
              <a:t>a new technological concept to the market that closes the </a:t>
            </a:r>
            <a:r>
              <a:rPr lang="en-US" sz="1600" dirty="0" err="1"/>
              <a:t>waterloop</a:t>
            </a:r>
            <a:r>
              <a:rPr lang="en-US" sz="1600" dirty="0"/>
              <a:t> by separating the water, organometallics and salty brine and creating a produced clean water that can be fully re-used</a:t>
            </a:r>
            <a:r>
              <a:rPr lang="en-US" sz="1600" dirty="0" smtClean="0"/>
              <a:t>.</a:t>
            </a:r>
            <a:r>
              <a:rPr lang="el-GR" sz="1600" dirty="0" smtClean="0"/>
              <a:t> </a:t>
            </a:r>
            <a:endParaRPr lang="en-US" sz="1600" dirty="0" smtClean="0"/>
          </a:p>
          <a:p>
            <a:endParaRPr lang="en-US" sz="1600" dirty="0"/>
          </a:p>
          <a:p>
            <a:r>
              <a:rPr lang="en-US" sz="1600" b="1" dirty="0" smtClean="0">
                <a:solidFill>
                  <a:srgbClr val="002060"/>
                </a:solidFill>
              </a:rPr>
              <a:t>Objectives</a:t>
            </a:r>
            <a:r>
              <a:rPr lang="en-US" sz="1600" dirty="0" smtClean="0"/>
              <a:t>:</a:t>
            </a:r>
          </a:p>
          <a:p>
            <a:pPr marL="285750" indent="-285750">
              <a:buFont typeface="Arial" panose="020B0604020202020204" pitchFamily="34" charset="0"/>
              <a:buChar char="•"/>
            </a:pPr>
            <a:r>
              <a:rPr lang="en-US" sz="1600" dirty="0" smtClean="0"/>
              <a:t>Zero </a:t>
            </a:r>
            <a:r>
              <a:rPr lang="en-US" sz="1600" dirty="0"/>
              <a:t>liquid </a:t>
            </a:r>
            <a:r>
              <a:rPr lang="en-US" sz="1600" dirty="0" smtClean="0"/>
              <a:t>discharge</a:t>
            </a:r>
            <a:endParaRPr lang="en-US" sz="1600" dirty="0"/>
          </a:p>
          <a:p>
            <a:pPr marL="285750" indent="-285750">
              <a:buFont typeface="Arial" panose="020B0604020202020204" pitchFamily="34" charset="0"/>
              <a:buChar char="•"/>
            </a:pPr>
            <a:r>
              <a:rPr lang="en-US" sz="1600" dirty="0" smtClean="0"/>
              <a:t>Reduction </a:t>
            </a:r>
            <a:r>
              <a:rPr lang="en-US" sz="1600" dirty="0"/>
              <a:t>of more than 75% freshwater </a:t>
            </a:r>
            <a:r>
              <a:rPr lang="en-US" sz="1600" dirty="0" smtClean="0"/>
              <a:t>intake</a:t>
            </a:r>
            <a:endParaRPr lang="en-US" sz="1600" dirty="0"/>
          </a:p>
          <a:p>
            <a:pPr marL="285750" indent="-285750">
              <a:buFont typeface="Arial" panose="020B0604020202020204" pitchFamily="34" charset="0"/>
              <a:buChar char="•"/>
            </a:pPr>
            <a:r>
              <a:rPr lang="en-US" sz="1600" dirty="0" smtClean="0"/>
              <a:t>Maximum </a:t>
            </a:r>
            <a:r>
              <a:rPr lang="en-US" sz="1600" dirty="0"/>
              <a:t>resource and energy efficiency water and wastewater </a:t>
            </a:r>
            <a:r>
              <a:rPr lang="en-US" sz="1600" dirty="0" smtClean="0"/>
              <a:t>treatment</a:t>
            </a:r>
            <a:endParaRPr lang="en-US" sz="1600" dirty="0"/>
          </a:p>
          <a:p>
            <a:pPr marL="285750" indent="-285750">
              <a:buFont typeface="Arial" panose="020B0604020202020204" pitchFamily="34" charset="0"/>
              <a:buChar char="•"/>
            </a:pPr>
            <a:r>
              <a:rPr lang="en-US" sz="1600" dirty="0" smtClean="0"/>
              <a:t>Changing </a:t>
            </a:r>
            <a:r>
              <a:rPr lang="en-US" sz="1600" dirty="0"/>
              <a:t>the perspective on wastewater treatment from end-of-pipe to key </a:t>
            </a:r>
            <a:r>
              <a:rPr lang="en-US" sz="1600" dirty="0" smtClean="0"/>
              <a:t>operation</a:t>
            </a:r>
            <a:endParaRPr lang="en-US" sz="1600" dirty="0"/>
          </a:p>
          <a:p>
            <a:pPr marL="285750" indent="-285750">
              <a:buFont typeface="Arial" panose="020B0604020202020204" pitchFamily="34" charset="0"/>
              <a:buChar char="•"/>
            </a:pPr>
            <a:r>
              <a:rPr lang="en-US" sz="1600" dirty="0" err="1" smtClean="0"/>
              <a:t>Scaleable</a:t>
            </a:r>
            <a:r>
              <a:rPr lang="en-US" sz="1600" dirty="0" smtClean="0"/>
              <a:t> </a:t>
            </a:r>
            <a:r>
              <a:rPr lang="en-US" sz="1600" dirty="0"/>
              <a:t>solutions that fit in any industrial </a:t>
            </a:r>
            <a:r>
              <a:rPr lang="en-US" sz="1600" dirty="0" smtClean="0"/>
              <a:t>setting</a:t>
            </a:r>
          </a:p>
        </p:txBody>
      </p:sp>
      <p:pic>
        <p:nvPicPr>
          <p:cNvPr id="3" name="Εικόνα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1270" y="226767"/>
            <a:ext cx="3441993" cy="1039323"/>
          </a:xfrm>
          <a:prstGeom prst="rect">
            <a:avLst/>
          </a:prstGeom>
        </p:spPr>
      </p:pic>
      <p:sp>
        <p:nvSpPr>
          <p:cNvPr id="8" name="Ορθογώνιο 7"/>
          <p:cNvSpPr/>
          <p:nvPr/>
        </p:nvSpPr>
        <p:spPr>
          <a:xfrm>
            <a:off x="4063263" y="577151"/>
            <a:ext cx="6545845" cy="338554"/>
          </a:xfrm>
          <a:prstGeom prst="rect">
            <a:avLst/>
          </a:prstGeom>
        </p:spPr>
        <p:txBody>
          <a:bodyPr wrap="square">
            <a:spAutoFit/>
          </a:bodyPr>
          <a:lstStyle/>
          <a:p>
            <a:r>
              <a:rPr lang="en-US" sz="1600" dirty="0">
                <a:solidFill>
                  <a:srgbClr val="002060"/>
                </a:solidFill>
              </a:rPr>
              <a:t>ECOLORO: Reuse of Waste Water from the Textile Industry</a:t>
            </a:r>
            <a:endParaRPr lang="el-GR" sz="1600" dirty="0">
              <a:solidFill>
                <a:srgbClr val="002060"/>
              </a:solidFill>
            </a:endParaRPr>
          </a:p>
        </p:txBody>
      </p:sp>
    </p:spTree>
    <p:extLst>
      <p:ext uri="{BB962C8B-B14F-4D97-AF65-F5344CB8AC3E}">
        <p14:creationId xmlns:p14="http://schemas.microsoft.com/office/powerpoint/2010/main" val="469964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822482" y="503769"/>
            <a:ext cx="105156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l-GR" sz="2800" b="1" dirty="0" err="1" smtClean="0">
                <a:latin typeface="+mn-lt"/>
                <a:ea typeface="Verdana" panose="020B0604030504040204" pitchFamily="34" charset="0"/>
                <a:cs typeface="Verdana" panose="020B0604030504040204" pitchFamily="34" charset="0"/>
              </a:rPr>
              <a:t>Floatmast</a:t>
            </a:r>
            <a:endParaRPr lang="en-US" altLang="el-GR" sz="2800" b="1" dirty="0">
              <a:latin typeface="+mn-lt"/>
              <a:ea typeface="Verdana" panose="020B0604030504040204" pitchFamily="34" charset="0"/>
              <a:cs typeface="Verdana" panose="020B0604030504040204" pitchFamily="34" charset="0"/>
            </a:endParaRPr>
          </a:p>
        </p:txBody>
      </p:sp>
      <p:pic>
        <p:nvPicPr>
          <p:cNvPr id="4"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259" t="40428" r="19136" b="34652"/>
          <a:stretch/>
        </p:blipFill>
        <p:spPr>
          <a:xfrm>
            <a:off x="10842613" y="363532"/>
            <a:ext cx="1349387" cy="1164329"/>
          </a:xfrm>
          <a:prstGeom prst="rect">
            <a:avLst/>
          </a:prstGeom>
        </p:spPr>
      </p:pic>
      <p:pic>
        <p:nvPicPr>
          <p:cNvPr id="2" name="JRrKP0sw0yg"/>
          <p:cNvPicPr>
            <a:picLocks noRot="1" noChangeAspect="1"/>
          </p:cNvPicPr>
          <p:nvPr>
            <a:videoFile r:link="rId1"/>
          </p:nvPr>
        </p:nvPicPr>
        <p:blipFill>
          <a:blip r:embed="rId4"/>
          <a:stretch>
            <a:fillRect/>
          </a:stretch>
        </p:blipFill>
        <p:spPr>
          <a:xfrm>
            <a:off x="822482" y="1297178"/>
            <a:ext cx="8813887" cy="4957812"/>
          </a:xfrm>
          <a:prstGeom prst="rect">
            <a:avLst/>
          </a:prstGeom>
        </p:spPr>
      </p:pic>
    </p:spTree>
    <p:extLst>
      <p:ext uri="{BB962C8B-B14F-4D97-AF65-F5344CB8AC3E}">
        <p14:creationId xmlns:p14="http://schemas.microsoft.com/office/powerpoint/2010/main" val="246282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p:cNvPicPr>
          <p:nvPr/>
        </p:nvPicPr>
        <p:blipFill>
          <a:blip r:embed="rId3" cstate="print">
            <a:extLst>
              <a:ext uri="{BEBA8EAE-BF5A-486C-A8C5-ECC9F3942E4B}">
                <a14:imgProps xmlns:a14="http://schemas.microsoft.com/office/drawing/2010/main">
                  <a14:imgLayer r:embed="rId4">
                    <a14:imgEffect>
                      <a14:sharpenSoften amount="-88000"/>
                    </a14:imgEffect>
                  </a14:imgLayer>
                </a14:imgProps>
              </a:ext>
              <a:ext uri="{28A0092B-C50C-407E-A947-70E740481C1C}">
                <a14:useLocalDpi xmlns:a14="http://schemas.microsoft.com/office/drawing/2010/main" val="0"/>
              </a:ext>
            </a:extLst>
          </a:blip>
          <a:stretch>
            <a:fillRect/>
          </a:stretch>
        </p:blipFill>
        <p:spPr>
          <a:xfrm>
            <a:off x="824401" y="-448849"/>
            <a:ext cx="10742183" cy="8036055"/>
          </a:xfrm>
          <a:prstGeom prst="rect">
            <a:avLst/>
          </a:prstGeom>
          <a:effectLst/>
        </p:spPr>
      </p:pic>
      <p:sp>
        <p:nvSpPr>
          <p:cNvPr id="11" name="Content Placeholder 2"/>
          <p:cNvSpPr txBox="1">
            <a:spLocks/>
          </p:cNvSpPr>
          <p:nvPr/>
        </p:nvSpPr>
        <p:spPr>
          <a:xfrm>
            <a:off x="531559" y="1246644"/>
            <a:ext cx="3656809" cy="4400298"/>
          </a:xfrm>
          <a:prstGeom prst="rect">
            <a:avLst/>
          </a:prstGeom>
          <a:solidFill>
            <a:schemeClr val="bg1">
              <a:alpha val="92000"/>
            </a:schemeClr>
          </a:solidFill>
          <a:ln>
            <a:solidFill>
              <a:schemeClr val="accent1">
                <a:shade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l-GR" sz="2000" b="1" dirty="0" smtClean="0">
                <a:solidFill>
                  <a:schemeClr val="bg1">
                    <a:lumMod val="50000"/>
                  </a:schemeClr>
                </a:solidFill>
              </a:rPr>
              <a:t>Metrics</a:t>
            </a:r>
            <a:endParaRPr lang="el-GR" altLang="el-GR" sz="2000" b="1" dirty="0" smtClean="0">
              <a:solidFill>
                <a:schemeClr val="bg1">
                  <a:lumMod val="50000"/>
                </a:schemeClr>
              </a:solidFill>
            </a:endParaRPr>
          </a:p>
          <a:p>
            <a:pPr>
              <a:defRPr/>
            </a:pPr>
            <a:r>
              <a:rPr lang="el-GR" altLang="el-GR" sz="1600" dirty="0" smtClean="0"/>
              <a:t>Καταγραφή επιχειρηματικής δραστηριότητας στους κλάδους ενέργειας - περιβάλλοντος</a:t>
            </a:r>
          </a:p>
          <a:p>
            <a:pPr>
              <a:defRPr/>
            </a:pPr>
            <a:r>
              <a:rPr lang="el-GR" altLang="el-GR" sz="1600" dirty="0"/>
              <a:t>Μ</a:t>
            </a:r>
            <a:r>
              <a:rPr lang="el-GR" altLang="el-GR" sz="1600" dirty="0" smtClean="0"/>
              <a:t>ετρική </a:t>
            </a:r>
            <a:r>
              <a:rPr lang="el-GR" altLang="el-GR" sz="1600" dirty="0"/>
              <a:t>αποτύπωση </a:t>
            </a:r>
            <a:r>
              <a:rPr lang="el-GR" altLang="el-GR" sz="1600" dirty="0" smtClean="0"/>
              <a:t>της καινοτομίας </a:t>
            </a:r>
            <a:r>
              <a:rPr lang="el-GR" altLang="el-GR" sz="1600" dirty="0"/>
              <a:t>στους κλάδους ενέργειας - περιβάλλοντος</a:t>
            </a:r>
          </a:p>
          <a:p>
            <a:pPr>
              <a:defRPr/>
            </a:pPr>
            <a:r>
              <a:rPr lang="el-GR" altLang="el-GR" sz="1600" dirty="0" smtClean="0"/>
              <a:t>Μέτρηση αντίκτυπου δράσεων</a:t>
            </a:r>
          </a:p>
          <a:p>
            <a:pPr>
              <a:defRPr/>
            </a:pPr>
            <a:r>
              <a:rPr lang="en-US" altLang="el-GR" sz="1600" dirty="0" smtClean="0"/>
              <a:t>Key Performance Indicators </a:t>
            </a:r>
            <a:r>
              <a:rPr lang="el-GR" altLang="el-GR" sz="1600" dirty="0" smtClean="0"/>
              <a:t>στρατηγικής έξυπνης εξειδίκευσης</a:t>
            </a:r>
            <a:endParaRPr lang="el-GR" altLang="el-GR" sz="1600" dirty="0"/>
          </a:p>
        </p:txBody>
      </p:sp>
      <p:sp>
        <p:nvSpPr>
          <p:cNvPr id="13" name="Content Placeholder 2"/>
          <p:cNvSpPr txBox="1">
            <a:spLocks/>
          </p:cNvSpPr>
          <p:nvPr/>
        </p:nvSpPr>
        <p:spPr>
          <a:xfrm>
            <a:off x="4287753" y="1246643"/>
            <a:ext cx="3656809" cy="4400298"/>
          </a:xfrm>
          <a:prstGeom prst="rect">
            <a:avLst/>
          </a:prstGeom>
          <a:solidFill>
            <a:schemeClr val="bg1">
              <a:alpha val="92000"/>
            </a:schemeClr>
          </a:solidFill>
          <a:ln>
            <a:solidFill>
              <a:schemeClr val="accent1">
                <a:shade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l-GR" sz="2000" b="1" dirty="0" err="1" smtClean="0">
                <a:solidFill>
                  <a:srgbClr val="F48221"/>
                </a:solidFill>
              </a:rPr>
              <a:t>eInfrastructre</a:t>
            </a:r>
            <a:endParaRPr lang="el-GR" altLang="el-GR" sz="2000" b="1" dirty="0" smtClean="0">
              <a:solidFill>
                <a:srgbClr val="F48221"/>
              </a:solidFill>
            </a:endParaRPr>
          </a:p>
          <a:p>
            <a:pPr>
              <a:defRPr/>
            </a:pPr>
            <a:r>
              <a:rPr lang="el-GR" altLang="el-GR" sz="1600" dirty="0" smtClean="0"/>
              <a:t>Ανοικτά αποθετήρια για την καταγραφή δραστηριοτήτων Ε&amp;Α</a:t>
            </a:r>
          </a:p>
          <a:p>
            <a:pPr>
              <a:defRPr/>
            </a:pPr>
            <a:r>
              <a:rPr lang="el-GR" altLang="el-GR" sz="1600" dirty="0" smtClean="0"/>
              <a:t>Ανοικτό περιεχόμενο προς επαναχρησιμοποίηση</a:t>
            </a:r>
            <a:endParaRPr lang="en-US" altLang="el-GR" sz="1600" dirty="0" smtClean="0"/>
          </a:p>
          <a:p>
            <a:pPr>
              <a:defRPr/>
            </a:pPr>
            <a:r>
              <a:rPr lang="el-GR" altLang="el-GR" sz="1600" dirty="0" smtClean="0"/>
              <a:t>Ανοικτοί εκπαιδευτικοί πόροι</a:t>
            </a:r>
          </a:p>
          <a:p>
            <a:pPr>
              <a:defRPr/>
            </a:pPr>
            <a:r>
              <a:rPr lang="el-GR" altLang="el-GR" sz="1600" dirty="0" smtClean="0"/>
              <a:t>Ηλεκτρονική διακυβέρνηση</a:t>
            </a:r>
          </a:p>
          <a:p>
            <a:pPr>
              <a:defRPr/>
            </a:pPr>
            <a:r>
              <a:rPr lang="el-GR" altLang="el-GR" sz="1600" dirty="0" smtClean="0"/>
              <a:t>Ασφαλής διαφύλαξη</a:t>
            </a:r>
          </a:p>
          <a:p>
            <a:pPr>
              <a:defRPr/>
            </a:pPr>
            <a:r>
              <a:rPr lang="en-US" altLang="el-GR" sz="1600" dirty="0" smtClean="0"/>
              <a:t>User generated content</a:t>
            </a:r>
            <a:endParaRPr lang="el-GR" altLang="el-GR" sz="1600" dirty="0" smtClean="0"/>
          </a:p>
          <a:p>
            <a:pPr marL="0" indent="0">
              <a:buNone/>
              <a:defRPr/>
            </a:pPr>
            <a:endParaRPr lang="el-GR" altLang="el-GR" sz="1600" dirty="0"/>
          </a:p>
        </p:txBody>
      </p:sp>
      <p:sp>
        <p:nvSpPr>
          <p:cNvPr id="14" name="Content Placeholder 2"/>
          <p:cNvSpPr txBox="1">
            <a:spLocks/>
          </p:cNvSpPr>
          <p:nvPr/>
        </p:nvSpPr>
        <p:spPr>
          <a:xfrm>
            <a:off x="8043947" y="1246643"/>
            <a:ext cx="3656809" cy="4400298"/>
          </a:xfrm>
          <a:prstGeom prst="rect">
            <a:avLst/>
          </a:prstGeom>
          <a:solidFill>
            <a:schemeClr val="bg1">
              <a:alpha val="92000"/>
            </a:schemeClr>
          </a:solidFill>
          <a:ln>
            <a:solidFill>
              <a:schemeClr val="accent1">
                <a:shade val="50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l-GR" altLang="el-GR" sz="2000" b="1" dirty="0" smtClean="0">
                <a:solidFill>
                  <a:srgbClr val="008CA3"/>
                </a:solidFill>
              </a:rPr>
              <a:t>Χρηματοδοτικά εργαλεία &amp; εξωστρέφεια</a:t>
            </a:r>
          </a:p>
          <a:p>
            <a:pPr>
              <a:defRPr/>
            </a:pPr>
            <a:r>
              <a:rPr lang="el-GR" altLang="el-GR" sz="1600" dirty="0" smtClean="0"/>
              <a:t>Επιλογή χρηματοδοτικών εργαλείων που απαντούν στις ανάγκες της επιχειρηματικής ανακάλυψης</a:t>
            </a:r>
          </a:p>
          <a:p>
            <a:pPr>
              <a:defRPr/>
            </a:pPr>
            <a:r>
              <a:rPr lang="el-GR" altLang="el-GR" sz="1600" dirty="0" smtClean="0"/>
              <a:t>Εξειδίκευση συνεργειών εθνικών και ευρωπαϊκών προγραμμάτων</a:t>
            </a:r>
            <a:endParaRPr lang="en-US" altLang="el-GR" sz="1600" dirty="0" smtClean="0"/>
          </a:p>
          <a:p>
            <a:pPr>
              <a:defRPr/>
            </a:pPr>
            <a:r>
              <a:rPr lang="el-GR" sz="1600" dirty="0"/>
              <a:t>Υποστηρικτικές </a:t>
            </a:r>
            <a:r>
              <a:rPr lang="el-GR" sz="1600" dirty="0" smtClean="0"/>
              <a:t>υπηρεσίες – Εθνικό Σημείο Επαφής</a:t>
            </a:r>
            <a:endParaRPr lang="el-GR" sz="1600" dirty="0"/>
          </a:p>
          <a:p>
            <a:pPr>
              <a:defRPr/>
            </a:pPr>
            <a:r>
              <a:rPr lang="el-GR" sz="1600" dirty="0" smtClean="0"/>
              <a:t>Διασύνδεση </a:t>
            </a:r>
            <a:r>
              <a:rPr lang="el-GR" sz="1600" dirty="0"/>
              <a:t>και δικτύωση με την διεθνή επιχειρηματική κοινότητα</a:t>
            </a:r>
          </a:p>
          <a:p>
            <a:pPr>
              <a:defRPr/>
            </a:pPr>
            <a:r>
              <a:rPr lang="el-GR" altLang="el-GR" sz="1600" dirty="0" err="1" smtClean="0"/>
              <a:t>Στοχευμένη</a:t>
            </a:r>
            <a:r>
              <a:rPr lang="el-GR" altLang="el-GR" sz="1600" dirty="0" smtClean="0"/>
              <a:t> υποστήριξη επιχειρήσεων για εξωστρέφεια</a:t>
            </a:r>
            <a:endParaRPr lang="el-GR" altLang="el-GR" sz="1600" dirty="0"/>
          </a:p>
        </p:txBody>
      </p:sp>
    </p:spTree>
    <p:extLst>
      <p:ext uri="{BB962C8B-B14F-4D97-AF65-F5344CB8AC3E}">
        <p14:creationId xmlns:p14="http://schemas.microsoft.com/office/powerpoint/2010/main" val="1050164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403" y="17520"/>
            <a:ext cx="9144000" cy="6840480"/>
          </a:xfrm>
          <a:prstGeom prst="rect">
            <a:avLst/>
          </a:prstGeom>
        </p:spPr>
      </p:pic>
    </p:spTree>
    <p:extLst>
      <p:ext uri="{BB962C8B-B14F-4D97-AF65-F5344CB8AC3E}">
        <p14:creationId xmlns:p14="http://schemas.microsoft.com/office/powerpoint/2010/main" val="570930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8760"/>
            <a:ext cx="9144000" cy="6840480"/>
          </a:xfrm>
          <a:prstGeom prst="rect">
            <a:avLst/>
          </a:prstGeom>
        </p:spPr>
      </p:pic>
    </p:spTree>
    <p:extLst>
      <p:ext uri="{BB962C8B-B14F-4D97-AF65-F5344CB8AC3E}">
        <p14:creationId xmlns:p14="http://schemas.microsoft.com/office/powerpoint/2010/main" val="3729533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8760"/>
            <a:ext cx="9144000" cy="6840480"/>
          </a:xfrm>
          <a:prstGeom prst="rect">
            <a:avLst/>
          </a:prstGeom>
        </p:spPr>
      </p:pic>
      <p:sp>
        <p:nvSpPr>
          <p:cNvPr id="3" name="Subtitle 2"/>
          <p:cNvSpPr>
            <a:spLocks noGrp="1"/>
          </p:cNvSpPr>
          <p:nvPr>
            <p:ph type="subTitle" idx="1"/>
          </p:nvPr>
        </p:nvSpPr>
        <p:spPr>
          <a:xfrm>
            <a:off x="3791744" y="2132858"/>
            <a:ext cx="6256784" cy="3960439"/>
          </a:xfrm>
        </p:spPr>
        <p:txBody>
          <a:bodyPr>
            <a:noAutofit/>
          </a:bodyPr>
          <a:lstStyle/>
          <a:p>
            <a:pPr marL="342900" indent="-342900" algn="l">
              <a:buFont typeface="Arial" panose="020B0604020202020204" pitchFamily="34" charset="0"/>
              <a:buChar char="•"/>
            </a:pPr>
            <a:r>
              <a:rPr lang="el-GR" baseline="30000" dirty="0">
                <a:solidFill>
                  <a:schemeClr val="tx1">
                    <a:lumMod val="95000"/>
                    <a:lumOff val="5000"/>
                  </a:schemeClr>
                </a:solidFill>
              </a:rPr>
              <a:t>συλλέγουμε δεδομένα για την Έρευνα &amp; Ανάπτυξη </a:t>
            </a:r>
            <a:br>
              <a:rPr lang="el-GR" baseline="30000" dirty="0">
                <a:solidFill>
                  <a:schemeClr val="tx1">
                    <a:lumMod val="95000"/>
                    <a:lumOff val="5000"/>
                  </a:schemeClr>
                </a:solidFill>
              </a:rPr>
            </a:br>
            <a:r>
              <a:rPr lang="el-GR" baseline="30000" dirty="0">
                <a:solidFill>
                  <a:schemeClr val="tx1">
                    <a:lumMod val="95000"/>
                    <a:lumOff val="5000"/>
                  </a:schemeClr>
                </a:solidFill>
              </a:rPr>
              <a:t>στην Ελλάδα δαπάνες, προσωπικό, δραστηριότητα, επιστημονικές δημοσιεύσεις, περιφερειακή ανάπτυξη</a:t>
            </a:r>
          </a:p>
          <a:p>
            <a:pPr marL="342900" indent="-342900" algn="l">
              <a:buFont typeface="Arial" panose="020B0604020202020204" pitchFamily="34" charset="0"/>
              <a:buChar char="•"/>
            </a:pPr>
            <a:r>
              <a:rPr lang="el-GR" baseline="30000" dirty="0">
                <a:solidFill>
                  <a:schemeClr val="tx1">
                    <a:lumMod val="95000"/>
                    <a:lumOff val="5000"/>
                  </a:schemeClr>
                </a:solidFill>
              </a:rPr>
              <a:t>καταγράφουμε την καινοτομία των ελληνικών επιχειρήσεων και τη διεθνή απόδοσή τους</a:t>
            </a:r>
          </a:p>
          <a:p>
            <a:pPr marL="342900" indent="-342900" algn="l">
              <a:buFont typeface="Arial" panose="020B0604020202020204" pitchFamily="34" charset="0"/>
              <a:buChar char="•"/>
            </a:pPr>
            <a:r>
              <a:rPr lang="el-GR" baseline="30000" dirty="0">
                <a:solidFill>
                  <a:schemeClr val="tx1">
                    <a:lumMod val="95000"/>
                    <a:lumOff val="5000"/>
                  </a:schemeClr>
                </a:solidFill>
              </a:rPr>
              <a:t>δημοσιεύουμε δεδομένα για την ερευνητική δραστηριότητα ελληνικών φορέων &amp; ερευνητών στο πλαίσιο ευρωπαϊκών έργων</a:t>
            </a:r>
          </a:p>
          <a:p>
            <a:pPr marL="342900" indent="-342900" algn="l">
              <a:buFont typeface="Arial" panose="020B0604020202020204" pitchFamily="34" charset="0"/>
              <a:buChar char="•"/>
            </a:pPr>
            <a:r>
              <a:rPr lang="el-GR" baseline="30000" dirty="0">
                <a:solidFill>
                  <a:schemeClr val="tx1">
                    <a:lumMod val="95000"/>
                    <a:lumOff val="5000"/>
                  </a:schemeClr>
                </a:solidFill>
              </a:rPr>
              <a:t>παράγουμε τους επίσημους δείκτες Έρευνας, Τεχνολογίας, Ανάπτυξης &amp; Καινοτομίας στην Ελλάδα, συνεργαζόμαστε </a:t>
            </a:r>
            <a:r>
              <a:rPr lang="en-US" baseline="30000" dirty="0">
                <a:solidFill>
                  <a:schemeClr val="tx1">
                    <a:lumMod val="95000"/>
                    <a:lumOff val="5000"/>
                  </a:schemeClr>
                </a:solidFill>
              </a:rPr>
              <a:t/>
            </a:r>
            <a:br>
              <a:rPr lang="en-US" baseline="30000" dirty="0">
                <a:solidFill>
                  <a:schemeClr val="tx1">
                    <a:lumMod val="95000"/>
                    <a:lumOff val="5000"/>
                  </a:schemeClr>
                </a:solidFill>
              </a:rPr>
            </a:br>
            <a:r>
              <a:rPr lang="el-GR" baseline="30000" dirty="0">
                <a:solidFill>
                  <a:schemeClr val="tx1">
                    <a:lumMod val="95000"/>
                    <a:lumOff val="5000"/>
                  </a:schemeClr>
                </a:solidFill>
              </a:rPr>
              <a:t>με τη </a:t>
            </a:r>
            <a:r>
              <a:rPr lang="el-GR" baseline="30000" dirty="0" err="1">
                <a:solidFill>
                  <a:schemeClr val="tx1">
                    <a:lumMod val="95000"/>
                    <a:lumOff val="5000"/>
                  </a:schemeClr>
                </a:solidFill>
              </a:rPr>
              <a:t>Eurostat</a:t>
            </a:r>
            <a:r>
              <a:rPr lang="el-GR" baseline="30000" dirty="0">
                <a:solidFill>
                  <a:schemeClr val="tx1">
                    <a:lumMod val="95000"/>
                    <a:lumOff val="5000"/>
                  </a:schemeClr>
                </a:solidFill>
              </a:rPr>
              <a:t> και τον ΟΟΣΑ</a:t>
            </a:r>
          </a:p>
          <a:p>
            <a:pPr marL="342900" indent="-342900" algn="l">
              <a:buFont typeface="Arial" panose="020B0604020202020204" pitchFamily="34" charset="0"/>
              <a:buChar char="•"/>
            </a:pPr>
            <a:r>
              <a:rPr lang="el-GR" baseline="30000" dirty="0">
                <a:solidFill>
                  <a:schemeClr val="tx1">
                    <a:lumMod val="95000"/>
                    <a:lumOff val="5000"/>
                  </a:schemeClr>
                </a:solidFill>
              </a:rPr>
              <a:t>προωθούμε τη διαμόρφωση βασισμένων σε στοιχεία πολιτικών για την καινοτομία, παρέχοντας  ποιοτικά δεδομένα,</a:t>
            </a:r>
            <a:r>
              <a:rPr lang="en-US" baseline="30000" dirty="0">
                <a:solidFill>
                  <a:schemeClr val="tx1">
                    <a:lumMod val="95000"/>
                    <a:lumOff val="5000"/>
                  </a:schemeClr>
                </a:solidFill>
              </a:rPr>
              <a:t> </a:t>
            </a:r>
            <a:r>
              <a:rPr lang="el-GR" baseline="30000" dirty="0">
                <a:solidFill>
                  <a:schemeClr val="tx1">
                    <a:lumMod val="95000"/>
                    <a:lumOff val="5000"/>
                  </a:schemeClr>
                </a:solidFill>
              </a:rPr>
              <a:t>εργαλεία ανάλυσης και εκδόσεις.</a:t>
            </a:r>
          </a:p>
        </p:txBody>
      </p:sp>
    </p:spTree>
    <p:extLst>
      <p:ext uri="{BB962C8B-B14F-4D97-AF65-F5344CB8AC3E}">
        <p14:creationId xmlns:p14="http://schemas.microsoft.com/office/powerpoint/2010/main" val="2814493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75117" y="401551"/>
            <a:ext cx="10187549" cy="1259879"/>
          </a:xfrm>
        </p:spPr>
        <p:txBody>
          <a:bodyPr>
            <a:normAutofit fontScale="90000"/>
          </a:bodyPr>
          <a:lstStyle/>
          <a:p>
            <a:r>
              <a:rPr lang="el-GR" sz="3100" dirty="0"/>
              <a:t>Η θέση </a:t>
            </a:r>
            <a:r>
              <a:rPr lang="el-GR" sz="3100" dirty="0" smtClean="0"/>
              <a:t>των στόχων «Γήινο Περιβάλλον», «Περιβάλλον» και «Ενέργεια» στον </a:t>
            </a:r>
            <a:r>
              <a:rPr lang="el-GR" sz="3100" dirty="0"/>
              <a:t>κρατικό προϋπολογισμό για </a:t>
            </a:r>
            <a:r>
              <a:rPr lang="el-GR" sz="3100" dirty="0" smtClean="0"/>
              <a:t>Ε&amp;Α το </a:t>
            </a:r>
            <a:r>
              <a:rPr lang="el-GR" sz="3100" b="1" dirty="0" smtClean="0"/>
              <a:t>2014</a:t>
            </a:r>
            <a:r>
              <a:rPr lang="el-GR" dirty="0"/>
              <a:t/>
            </a:r>
            <a:br>
              <a:rPr lang="el-GR" dirty="0"/>
            </a:br>
            <a:endParaRPr lang="el-GR" dirty="0"/>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sp>
        <p:nvSpPr>
          <p:cNvPr id="8" name="TextBox 7"/>
          <p:cNvSpPr txBox="1"/>
          <p:nvPr/>
        </p:nvSpPr>
        <p:spPr>
          <a:xfrm>
            <a:off x="2734961" y="6361155"/>
            <a:ext cx="7727092" cy="276999"/>
          </a:xfrm>
          <a:prstGeom prst="rect">
            <a:avLst/>
          </a:prstGeom>
          <a:noFill/>
        </p:spPr>
        <p:txBody>
          <a:bodyPr wrap="square" rtlCol="0">
            <a:spAutoFit/>
          </a:bodyPr>
          <a:lstStyle/>
          <a:p>
            <a:r>
              <a:rPr lang="el-GR" sz="1200" i="1" dirty="0" smtClean="0">
                <a:solidFill>
                  <a:prstClr val="black"/>
                </a:solidFill>
              </a:rPr>
              <a:t>Πηγή</a:t>
            </a:r>
            <a:r>
              <a:rPr lang="en-US" sz="1200" dirty="0" smtClean="0">
                <a:solidFill>
                  <a:prstClr val="black"/>
                </a:solidFill>
              </a:rPr>
              <a:t>: </a:t>
            </a:r>
            <a:r>
              <a:rPr lang="el-GR" sz="1200" b="1" dirty="0" smtClean="0">
                <a:solidFill>
                  <a:prstClr val="black"/>
                </a:solidFill>
              </a:rPr>
              <a:t>ΕΚΤ</a:t>
            </a:r>
            <a:r>
              <a:rPr lang="el-GR" sz="1200" dirty="0" smtClean="0">
                <a:solidFill>
                  <a:prstClr val="black"/>
                </a:solidFill>
              </a:rPr>
              <a:t> </a:t>
            </a:r>
            <a:r>
              <a:rPr lang="el-GR" sz="1200" dirty="0">
                <a:solidFill>
                  <a:prstClr val="black"/>
                </a:solidFill>
              </a:rPr>
              <a:t>(</a:t>
            </a:r>
            <a:r>
              <a:rPr lang="el-GR" sz="1200" i="1" dirty="0">
                <a:solidFill>
                  <a:srgbClr val="E7E6E6">
                    <a:lumMod val="50000"/>
                  </a:srgbClr>
                </a:solidFill>
                <a:hlinkClick r:id="rId4"/>
              </a:rPr>
              <a:t>http://</a:t>
            </a:r>
            <a:r>
              <a:rPr lang="el-GR" sz="1200" i="1" dirty="0" smtClean="0">
                <a:solidFill>
                  <a:srgbClr val="E7E6E6">
                    <a:lumMod val="50000"/>
                  </a:srgbClr>
                </a:solidFill>
                <a:hlinkClick r:id="rId4"/>
              </a:rPr>
              <a:t>metrics.ekt.gr/statistika-etak/datatables</a:t>
            </a:r>
            <a:r>
              <a:rPr lang="el-GR" sz="1200" dirty="0" smtClean="0">
                <a:solidFill>
                  <a:prstClr val="black"/>
                </a:solidFill>
              </a:rPr>
              <a:t>, </a:t>
            </a:r>
            <a:r>
              <a:rPr lang="el-GR" sz="1200" dirty="0">
                <a:solidFill>
                  <a:prstClr val="black"/>
                </a:solidFill>
              </a:rPr>
              <a:t>κωδικός στοιχείων: </a:t>
            </a:r>
            <a:r>
              <a:rPr lang="el-GR" sz="1200" dirty="0" smtClean="0">
                <a:solidFill>
                  <a:prstClr val="black"/>
                </a:solidFill>
              </a:rPr>
              <a:t>ΚΠ1)</a:t>
            </a:r>
            <a:endParaRPr lang="el-GR" sz="1200" dirty="0">
              <a:solidFill>
                <a:prstClr val="black"/>
              </a:solidFill>
            </a:endParaRPr>
          </a:p>
        </p:txBody>
      </p:sp>
      <p:pic>
        <p:nvPicPr>
          <p:cNvPr id="9" name="Picture 8"/>
          <p:cNvPicPr>
            <a:picLocks noChangeAspect="1"/>
          </p:cNvPicPr>
          <p:nvPr/>
        </p:nvPicPr>
        <p:blipFill>
          <a:blip r:embed="rId5"/>
          <a:stretch>
            <a:fillRect/>
          </a:stretch>
        </p:blipFill>
        <p:spPr>
          <a:xfrm>
            <a:off x="1604191" y="1118030"/>
            <a:ext cx="7753994" cy="5284688"/>
          </a:xfrm>
          <a:prstGeom prst="rect">
            <a:avLst/>
          </a:prstGeom>
        </p:spPr>
      </p:pic>
    </p:spTree>
    <p:extLst>
      <p:ext uri="{BB962C8B-B14F-4D97-AF65-F5344CB8AC3E}">
        <p14:creationId xmlns:p14="http://schemas.microsoft.com/office/powerpoint/2010/main" val="404191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6789" y="221683"/>
            <a:ext cx="10187549" cy="1259879"/>
          </a:xfrm>
        </p:spPr>
        <p:txBody>
          <a:bodyPr>
            <a:normAutofit/>
          </a:bodyPr>
          <a:lstStyle/>
          <a:p>
            <a:r>
              <a:rPr lang="el-GR" sz="3100" dirty="0"/>
              <a:t>Η θέση </a:t>
            </a:r>
            <a:r>
              <a:rPr lang="el-GR" sz="3100" dirty="0" smtClean="0"/>
              <a:t>της Ελλάδας μεταξύ των κρατών</a:t>
            </a:r>
            <a:r>
              <a:rPr lang="en-US" sz="3100" dirty="0" smtClean="0"/>
              <a:t> </a:t>
            </a:r>
            <a:r>
              <a:rPr lang="el-GR" sz="3100" dirty="0" smtClean="0"/>
              <a:t>μελών ΕΕ28 - </a:t>
            </a:r>
            <a:r>
              <a:rPr lang="el-GR" sz="3100" b="1" dirty="0" smtClean="0"/>
              <a:t>2014</a:t>
            </a:r>
            <a:r>
              <a:rPr lang="el-GR" dirty="0"/>
              <a:t/>
            </a:r>
            <a:br>
              <a:rPr lang="el-GR" dirty="0"/>
            </a:br>
            <a:endParaRPr lang="el-GR" dirty="0"/>
          </a:p>
        </p:txBody>
      </p:sp>
      <p:pic>
        <p:nvPicPr>
          <p:cNvPr id="7"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graphicFrame>
        <p:nvGraphicFramePr>
          <p:cNvPr id="6" name="Chart 5"/>
          <p:cNvGraphicFramePr>
            <a:graphicFrameLocks/>
          </p:cNvGraphicFramePr>
          <p:nvPr>
            <p:extLst/>
          </p:nvPr>
        </p:nvGraphicFramePr>
        <p:xfrm>
          <a:off x="270318" y="1414280"/>
          <a:ext cx="3757985" cy="50771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nvPr>
        </p:nvGraphicFramePr>
        <p:xfrm>
          <a:off x="4079725" y="1312803"/>
          <a:ext cx="4113396" cy="522828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0" y="932243"/>
            <a:ext cx="4530811" cy="523220"/>
          </a:xfrm>
          <a:prstGeom prst="rect">
            <a:avLst/>
          </a:prstGeom>
          <a:noFill/>
        </p:spPr>
        <p:txBody>
          <a:bodyPr wrap="square" rtlCol="0">
            <a:spAutoFit/>
          </a:bodyPr>
          <a:lstStyle/>
          <a:p>
            <a:pPr algn="ctr"/>
            <a:r>
              <a:rPr lang="el-GR" sz="1400" b="1" dirty="0" smtClean="0">
                <a:solidFill>
                  <a:prstClr val="black"/>
                </a:solidFill>
              </a:rPr>
              <a:t>Διερεύνηση και εκμετάλλευση </a:t>
            </a:r>
          </a:p>
          <a:p>
            <a:pPr algn="ctr"/>
            <a:r>
              <a:rPr lang="el-GR" sz="1400" b="1" dirty="0" smtClean="0">
                <a:solidFill>
                  <a:prstClr val="black"/>
                </a:solidFill>
              </a:rPr>
              <a:t>του Γήινου Περιβάλλοντος</a:t>
            </a:r>
            <a:endParaRPr lang="el-GR" sz="1400" b="1" dirty="0">
              <a:solidFill>
                <a:prstClr val="black"/>
              </a:solidFill>
            </a:endParaRPr>
          </a:p>
        </p:txBody>
      </p:sp>
      <p:sp>
        <p:nvSpPr>
          <p:cNvPr id="10" name="TextBox 9"/>
          <p:cNvSpPr txBox="1"/>
          <p:nvPr/>
        </p:nvSpPr>
        <p:spPr>
          <a:xfrm>
            <a:off x="4166814" y="1039965"/>
            <a:ext cx="3822356" cy="338554"/>
          </a:xfrm>
          <a:prstGeom prst="rect">
            <a:avLst/>
          </a:prstGeom>
          <a:noFill/>
        </p:spPr>
        <p:txBody>
          <a:bodyPr wrap="square" rtlCol="0">
            <a:spAutoFit/>
          </a:bodyPr>
          <a:lstStyle/>
          <a:p>
            <a:pPr algn="ctr"/>
            <a:r>
              <a:rPr lang="el-GR" sz="1600" b="1" dirty="0" smtClean="0">
                <a:solidFill>
                  <a:prstClr val="black"/>
                </a:solidFill>
              </a:rPr>
              <a:t>Περιβάλλον </a:t>
            </a:r>
            <a:endParaRPr lang="el-GR" sz="1200" b="1" dirty="0">
              <a:solidFill>
                <a:prstClr val="black"/>
              </a:solidFill>
            </a:endParaRPr>
          </a:p>
        </p:txBody>
      </p:sp>
      <p:graphicFrame>
        <p:nvGraphicFramePr>
          <p:cNvPr id="11" name="Chart 10"/>
          <p:cNvGraphicFramePr>
            <a:graphicFrameLocks/>
          </p:cNvGraphicFramePr>
          <p:nvPr>
            <p:extLst/>
          </p:nvPr>
        </p:nvGraphicFramePr>
        <p:xfrm>
          <a:off x="8180171" y="1215837"/>
          <a:ext cx="3756456" cy="5322645"/>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7989170" y="1027626"/>
            <a:ext cx="3822356" cy="338554"/>
          </a:xfrm>
          <a:prstGeom prst="rect">
            <a:avLst/>
          </a:prstGeom>
          <a:noFill/>
        </p:spPr>
        <p:txBody>
          <a:bodyPr wrap="square" rtlCol="0">
            <a:spAutoFit/>
          </a:bodyPr>
          <a:lstStyle/>
          <a:p>
            <a:pPr algn="ctr"/>
            <a:r>
              <a:rPr lang="el-GR" sz="1600" b="1" dirty="0" smtClean="0">
                <a:solidFill>
                  <a:prstClr val="black"/>
                </a:solidFill>
              </a:rPr>
              <a:t>Ενέργεια</a:t>
            </a:r>
            <a:endParaRPr lang="el-GR" sz="1200" b="1" dirty="0">
              <a:solidFill>
                <a:prstClr val="black"/>
              </a:solidFill>
            </a:endParaRPr>
          </a:p>
        </p:txBody>
      </p:sp>
      <p:sp>
        <p:nvSpPr>
          <p:cNvPr id="8" name="TextBox 7"/>
          <p:cNvSpPr txBox="1"/>
          <p:nvPr/>
        </p:nvSpPr>
        <p:spPr>
          <a:xfrm>
            <a:off x="947351" y="6491419"/>
            <a:ext cx="10864175" cy="584775"/>
          </a:xfrm>
          <a:prstGeom prst="rect">
            <a:avLst/>
          </a:prstGeom>
          <a:noFill/>
        </p:spPr>
        <p:txBody>
          <a:bodyPr wrap="square" rtlCol="0">
            <a:spAutoFit/>
          </a:bodyPr>
          <a:lstStyle/>
          <a:p>
            <a:r>
              <a:rPr lang="el-GR" sz="1000" i="1" dirty="0" smtClean="0">
                <a:solidFill>
                  <a:prstClr val="black"/>
                </a:solidFill>
              </a:rPr>
              <a:t>Πηγές</a:t>
            </a:r>
            <a:r>
              <a:rPr lang="en-US" sz="1000" dirty="0" smtClean="0">
                <a:solidFill>
                  <a:prstClr val="black"/>
                </a:solidFill>
              </a:rPr>
              <a:t>: </a:t>
            </a:r>
            <a:r>
              <a:rPr lang="el-GR" sz="1000" b="1" dirty="0" smtClean="0">
                <a:solidFill>
                  <a:prstClr val="black"/>
                </a:solidFill>
              </a:rPr>
              <a:t>ΕΚΤ</a:t>
            </a:r>
            <a:r>
              <a:rPr lang="el-GR" sz="1000" dirty="0" smtClean="0">
                <a:solidFill>
                  <a:prstClr val="black"/>
                </a:solidFill>
              </a:rPr>
              <a:t> </a:t>
            </a:r>
            <a:r>
              <a:rPr lang="el-GR" sz="1000" dirty="0">
                <a:solidFill>
                  <a:prstClr val="black"/>
                </a:solidFill>
              </a:rPr>
              <a:t>(</a:t>
            </a:r>
            <a:r>
              <a:rPr lang="el-GR" sz="1000" i="1" dirty="0">
                <a:solidFill>
                  <a:srgbClr val="E7E6E6">
                    <a:lumMod val="50000"/>
                  </a:srgbClr>
                </a:solidFill>
                <a:hlinkClick r:id="rId7"/>
              </a:rPr>
              <a:t>http://</a:t>
            </a:r>
            <a:r>
              <a:rPr lang="el-GR" sz="1000" i="1" dirty="0" smtClean="0">
                <a:solidFill>
                  <a:srgbClr val="E7E6E6">
                    <a:lumMod val="50000"/>
                  </a:srgbClr>
                </a:solidFill>
                <a:hlinkClick r:id="rId7"/>
              </a:rPr>
              <a:t>metrics.ekt.gr/statistika-etak/datatables</a:t>
            </a:r>
            <a:r>
              <a:rPr lang="el-GR" sz="1000" dirty="0" smtClean="0">
                <a:solidFill>
                  <a:prstClr val="black"/>
                </a:solidFill>
              </a:rPr>
              <a:t>, </a:t>
            </a:r>
            <a:r>
              <a:rPr lang="el-GR" sz="1000" dirty="0">
                <a:solidFill>
                  <a:prstClr val="black"/>
                </a:solidFill>
              </a:rPr>
              <a:t>κωδικός στοιχείων: </a:t>
            </a:r>
            <a:r>
              <a:rPr lang="el-GR" sz="1000" dirty="0" smtClean="0">
                <a:solidFill>
                  <a:prstClr val="black"/>
                </a:solidFill>
              </a:rPr>
              <a:t>ΚΠ1)</a:t>
            </a:r>
            <a:r>
              <a:rPr lang="en-US" sz="1000" dirty="0" smtClean="0">
                <a:solidFill>
                  <a:prstClr val="black"/>
                </a:solidFill>
              </a:rPr>
              <a:t> –</a:t>
            </a:r>
            <a:r>
              <a:rPr lang="el-GR" sz="1000" dirty="0" smtClean="0">
                <a:solidFill>
                  <a:prstClr val="black"/>
                </a:solidFill>
              </a:rPr>
              <a:t> τελικά στοιχεία 2014 για την Ελλάδα</a:t>
            </a:r>
          </a:p>
          <a:p>
            <a:r>
              <a:rPr lang="el-GR" sz="1000" dirty="0">
                <a:solidFill>
                  <a:prstClr val="black"/>
                </a:solidFill>
              </a:rPr>
              <a:t> </a:t>
            </a:r>
            <a:r>
              <a:rPr lang="el-GR" sz="1000" dirty="0" smtClean="0">
                <a:solidFill>
                  <a:prstClr val="black"/>
                </a:solidFill>
              </a:rPr>
              <a:t>            </a:t>
            </a:r>
            <a:r>
              <a:rPr lang="en-US" sz="1000" b="1" dirty="0" smtClean="0">
                <a:solidFill>
                  <a:prstClr val="black"/>
                </a:solidFill>
              </a:rPr>
              <a:t>Eurostat</a:t>
            </a:r>
            <a:r>
              <a:rPr lang="en-US" sz="1000" dirty="0" smtClean="0">
                <a:solidFill>
                  <a:prstClr val="black"/>
                </a:solidFill>
              </a:rPr>
              <a:t> (</a:t>
            </a:r>
            <a:r>
              <a:rPr lang="en-US" sz="1000" i="1" dirty="0">
                <a:solidFill>
                  <a:srgbClr val="E7E6E6">
                    <a:lumMod val="50000"/>
                  </a:srgbClr>
                </a:solidFill>
                <a:hlinkClick r:id="rId8"/>
              </a:rPr>
              <a:t>http://ec.europa.eu/eurostat/web/science-technology-innovation/data/database</a:t>
            </a:r>
            <a:r>
              <a:rPr lang="en-US" sz="1000" dirty="0">
                <a:solidFill>
                  <a:prstClr val="black"/>
                </a:solidFill>
              </a:rPr>
              <a:t>, data code: </a:t>
            </a:r>
            <a:r>
              <a:rPr lang="en-US" sz="1000" dirty="0" smtClean="0">
                <a:solidFill>
                  <a:prstClr val="black"/>
                </a:solidFill>
              </a:rPr>
              <a:t>gba_nabsfin07) </a:t>
            </a:r>
            <a:r>
              <a:rPr lang="el-GR" sz="1000" dirty="0" smtClean="0">
                <a:solidFill>
                  <a:prstClr val="black"/>
                </a:solidFill>
              </a:rPr>
              <a:t> - προκαταρκτικά στοιχεία 2014 για τα υπόλοιπα κράτη μέλη ΕΕ28</a:t>
            </a:r>
            <a:endParaRPr lang="el-GR" sz="1000" dirty="0">
              <a:solidFill>
                <a:prstClr val="black"/>
              </a:solidFill>
            </a:endParaRPr>
          </a:p>
          <a:p>
            <a:endParaRPr lang="el-GR" sz="1200" dirty="0">
              <a:solidFill>
                <a:prstClr val="black"/>
              </a:solidFill>
            </a:endParaRPr>
          </a:p>
        </p:txBody>
      </p:sp>
    </p:spTree>
    <p:extLst>
      <p:ext uri="{BB962C8B-B14F-4D97-AF65-F5344CB8AC3E}">
        <p14:creationId xmlns:p14="http://schemas.microsoft.com/office/powerpoint/2010/main" val="375972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Ε&amp;Α στην Περιφέρεια Αττικής   </a:t>
            </a:r>
            <a:endParaRPr lang="el-GR" dirty="0"/>
          </a:p>
        </p:txBody>
      </p:sp>
      <p:sp>
        <p:nvSpPr>
          <p:cNvPr id="3" name="Θέση κειμένου 2"/>
          <p:cNvSpPr>
            <a:spLocks noGrp="1"/>
          </p:cNvSpPr>
          <p:nvPr>
            <p:ph type="body" idx="1"/>
          </p:nvPr>
        </p:nvSpPr>
        <p:spPr>
          <a:xfrm>
            <a:off x="2345381" y="1278734"/>
            <a:ext cx="3868340" cy="823912"/>
          </a:xfrm>
        </p:spPr>
        <p:txBody>
          <a:bodyPr>
            <a:normAutofit/>
          </a:bodyPr>
          <a:lstStyle/>
          <a:p>
            <a:r>
              <a:rPr lang="el-GR" sz="1800" dirty="0"/>
              <a:t>Δαπάνες Ε&amp;Α </a:t>
            </a:r>
            <a:r>
              <a:rPr lang="el-GR" sz="1800" dirty="0" smtClean="0"/>
              <a:t>(εκατ. €, 2013</a:t>
            </a:r>
            <a:r>
              <a:rPr lang="el-GR" sz="1800" dirty="0"/>
              <a:t>)</a:t>
            </a:r>
          </a:p>
        </p:txBody>
      </p:sp>
      <p:sp>
        <p:nvSpPr>
          <p:cNvPr id="5" name="Θέση κειμένου 4"/>
          <p:cNvSpPr>
            <a:spLocks noGrp="1"/>
          </p:cNvSpPr>
          <p:nvPr>
            <p:ph type="body" sz="quarter" idx="3"/>
          </p:nvPr>
        </p:nvSpPr>
        <p:spPr>
          <a:xfrm>
            <a:off x="6840859" y="1278734"/>
            <a:ext cx="3887391" cy="823912"/>
          </a:xfrm>
        </p:spPr>
        <p:txBody>
          <a:bodyPr>
            <a:normAutofit/>
          </a:bodyPr>
          <a:lstStyle/>
          <a:p>
            <a:r>
              <a:rPr lang="el-GR" sz="1800" dirty="0"/>
              <a:t>Προσωπικό Ε&amp;Α </a:t>
            </a:r>
            <a:r>
              <a:rPr lang="el-GR" sz="1800" dirty="0" smtClean="0"/>
              <a:t>(ΙΠΑ, 2013</a:t>
            </a:r>
            <a:r>
              <a:rPr lang="el-GR" sz="1800" dirty="0"/>
              <a:t>)</a:t>
            </a:r>
          </a:p>
        </p:txBody>
      </p:sp>
      <p:pic>
        <p:nvPicPr>
          <p:cNvPr id="6" name="Θέση περιεχομένου 5"/>
          <p:cNvPicPr>
            <a:picLocks noGrp="1" noChangeAspect="1"/>
          </p:cNvPicPr>
          <p:nvPr>
            <p:ph sz="half" idx="2"/>
          </p:nvPr>
        </p:nvPicPr>
        <p:blipFill>
          <a:blip r:embed="rId3" cstate="print"/>
          <a:stretch>
            <a:fillRect/>
          </a:stretch>
        </p:blipFill>
        <p:spPr>
          <a:xfrm>
            <a:off x="1605478" y="2358836"/>
            <a:ext cx="4017623" cy="3697200"/>
          </a:xfrm>
          <a:prstGeom prst="rect">
            <a:avLst/>
          </a:prstGeom>
        </p:spPr>
      </p:pic>
      <p:pic>
        <p:nvPicPr>
          <p:cNvPr id="12" name="Θέση περιεχομένου 11"/>
          <p:cNvPicPr>
            <a:picLocks noGrp="1" noChangeAspect="1"/>
          </p:cNvPicPr>
          <p:nvPr>
            <p:ph sz="quarter" idx="4"/>
          </p:nvPr>
        </p:nvPicPr>
        <p:blipFill>
          <a:blip r:embed="rId4" cstate="print"/>
          <a:stretch>
            <a:fillRect/>
          </a:stretch>
        </p:blipFill>
        <p:spPr>
          <a:xfrm>
            <a:off x="6620869" y="2358340"/>
            <a:ext cx="4001055" cy="3697696"/>
          </a:xfrm>
          <a:prstGeom prst="rect">
            <a:avLst/>
          </a:prstGeom>
        </p:spPr>
      </p:pic>
      <p:pic>
        <p:nvPicPr>
          <p:cNvPr id="7"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spTree>
    <p:extLst>
      <p:ext uri="{BB962C8B-B14F-4D97-AF65-F5344CB8AC3E}">
        <p14:creationId xmlns:p14="http://schemas.microsoft.com/office/powerpoint/2010/main" val="199825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black"/>
                </a:solidFill>
              </a:rPr>
              <a:t>Ε&amp;Α στην Περιφέρεια Αττικής </a:t>
            </a:r>
            <a:endParaRPr lang="el-GR" dirty="0"/>
          </a:p>
        </p:txBody>
      </p:sp>
      <p:sp>
        <p:nvSpPr>
          <p:cNvPr id="3" name="Θέση κειμένου 2"/>
          <p:cNvSpPr>
            <a:spLocks noGrp="1"/>
          </p:cNvSpPr>
          <p:nvPr>
            <p:ph type="body" idx="1"/>
          </p:nvPr>
        </p:nvSpPr>
        <p:spPr>
          <a:xfrm>
            <a:off x="2443684" y="1679837"/>
            <a:ext cx="3868340" cy="823912"/>
          </a:xfrm>
        </p:spPr>
        <p:txBody>
          <a:bodyPr>
            <a:normAutofit/>
          </a:bodyPr>
          <a:lstStyle/>
          <a:p>
            <a:r>
              <a:rPr lang="el-GR" sz="1800" dirty="0"/>
              <a:t>Έ</a:t>
            </a:r>
            <a:r>
              <a:rPr lang="el-GR" sz="1800" dirty="0" smtClean="0"/>
              <a:t>νταση </a:t>
            </a:r>
            <a:r>
              <a:rPr lang="el-GR" sz="1800" dirty="0"/>
              <a:t>Δαπανών Ε&amp;Α (2013)</a:t>
            </a:r>
          </a:p>
          <a:p>
            <a:r>
              <a:rPr lang="el-GR" sz="1600" dirty="0" smtClean="0"/>
              <a:t>(Δαπάνες </a:t>
            </a:r>
            <a:r>
              <a:rPr lang="el-GR" sz="1600" dirty="0"/>
              <a:t>Ε&amp;Α  % </a:t>
            </a:r>
            <a:r>
              <a:rPr lang="el-GR" sz="1600" dirty="0" smtClean="0"/>
              <a:t>ΑΕΠ)</a:t>
            </a:r>
            <a:endParaRPr lang="el-GR" sz="1600" dirty="0"/>
          </a:p>
        </p:txBody>
      </p:sp>
      <p:sp>
        <p:nvSpPr>
          <p:cNvPr id="5" name="Θέση κειμένου 4"/>
          <p:cNvSpPr>
            <a:spLocks noGrp="1"/>
          </p:cNvSpPr>
          <p:nvPr>
            <p:ph type="body" sz="quarter" idx="3"/>
          </p:nvPr>
        </p:nvSpPr>
        <p:spPr>
          <a:xfrm>
            <a:off x="6528049" y="1690689"/>
            <a:ext cx="3887391" cy="823912"/>
          </a:xfrm>
        </p:spPr>
        <p:txBody>
          <a:bodyPr>
            <a:normAutofit/>
          </a:bodyPr>
          <a:lstStyle/>
          <a:p>
            <a:r>
              <a:rPr lang="el-GR" sz="1800" dirty="0"/>
              <a:t>Προσωπικό Ε&amp;Α (2013)</a:t>
            </a:r>
          </a:p>
          <a:p>
            <a:r>
              <a:rPr lang="el-GR" sz="1600" dirty="0">
                <a:solidFill>
                  <a:prstClr val="black">
                    <a:lumMod val="85000"/>
                    <a:lumOff val="15000"/>
                  </a:prstClr>
                </a:solidFill>
              </a:rPr>
              <a:t>(ΙΠΑ % στο σύνολο της απασχόλησης)</a:t>
            </a:r>
            <a:endParaRPr lang="el-GR" sz="1800" dirty="0"/>
          </a:p>
        </p:txBody>
      </p:sp>
      <p:pic>
        <p:nvPicPr>
          <p:cNvPr id="10" name="Θέση περιεχομένου 9"/>
          <p:cNvPicPr>
            <a:picLocks noGrp="1" noChangeAspect="1"/>
          </p:cNvPicPr>
          <p:nvPr>
            <p:ph sz="half" idx="2"/>
          </p:nvPr>
        </p:nvPicPr>
        <p:blipFill>
          <a:blip r:embed="rId3" cstate="print"/>
          <a:stretch>
            <a:fillRect/>
          </a:stretch>
        </p:blipFill>
        <p:spPr>
          <a:xfrm>
            <a:off x="1233545" y="2668688"/>
            <a:ext cx="4578493" cy="2749534"/>
          </a:xfrm>
          <a:prstGeom prst="rect">
            <a:avLst/>
          </a:prstGeom>
        </p:spPr>
      </p:pic>
      <p:pic>
        <p:nvPicPr>
          <p:cNvPr id="9" name="Θέση περιεχομένου 8"/>
          <p:cNvPicPr>
            <a:picLocks noGrp="1" noChangeAspect="1"/>
          </p:cNvPicPr>
          <p:nvPr>
            <p:ph sz="quarter" idx="4"/>
          </p:nvPr>
        </p:nvPicPr>
        <p:blipFill>
          <a:blip r:embed="rId4" cstate="print"/>
          <a:stretch>
            <a:fillRect/>
          </a:stretch>
        </p:blipFill>
        <p:spPr>
          <a:xfrm>
            <a:off x="6613110" y="2785646"/>
            <a:ext cx="4572396" cy="2749534"/>
          </a:xfrm>
          <a:prstGeom prst="rect">
            <a:avLst/>
          </a:prstGeom>
        </p:spPr>
      </p:pic>
      <p:pic>
        <p:nvPicPr>
          <p:cNvPr id="7"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spTree>
    <p:extLst>
      <p:ext uri="{BB962C8B-B14F-4D97-AF65-F5344CB8AC3E}">
        <p14:creationId xmlns:p14="http://schemas.microsoft.com/office/powerpoint/2010/main" val="2997122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Ποσοστό καινοτόμων επιχειρήσεων στην Περιφέρεια Αττικής </a:t>
            </a:r>
            <a:endParaRPr lang="el-GR" dirty="0"/>
          </a:p>
        </p:txBody>
      </p:sp>
      <p:pic>
        <p:nvPicPr>
          <p:cNvPr id="6" name="Θέση περιεχομένου 5"/>
          <p:cNvPicPr>
            <a:picLocks noGrp="1" noChangeAspect="1"/>
          </p:cNvPicPr>
          <p:nvPr>
            <p:ph sz="half" idx="2"/>
          </p:nvPr>
        </p:nvPicPr>
        <p:blipFill>
          <a:blip r:embed="rId3" cstate="print"/>
          <a:stretch>
            <a:fillRect/>
          </a:stretch>
        </p:blipFill>
        <p:spPr>
          <a:xfrm>
            <a:off x="6778198" y="2254530"/>
            <a:ext cx="3680485" cy="4082349"/>
          </a:xfrm>
          <a:prstGeom prst="rect">
            <a:avLst/>
          </a:prstGeom>
        </p:spPr>
      </p:pic>
      <p:pic>
        <p:nvPicPr>
          <p:cNvPr id="8" name="Θέση περιεχομένου 7"/>
          <p:cNvPicPr>
            <a:picLocks noGrp="1" noChangeAspect="1"/>
          </p:cNvPicPr>
          <p:nvPr>
            <p:ph sz="half" idx="1"/>
          </p:nvPr>
        </p:nvPicPr>
        <p:blipFill>
          <a:blip r:embed="rId4" cstate="print"/>
          <a:stretch>
            <a:fillRect/>
          </a:stretch>
        </p:blipFill>
        <p:spPr>
          <a:xfrm>
            <a:off x="2023377" y="2254530"/>
            <a:ext cx="4150947" cy="4351338"/>
          </a:xfrm>
          <a:prstGeom prst="rect">
            <a:avLst/>
          </a:prstGeom>
        </p:spPr>
      </p:pic>
      <p:pic>
        <p:nvPicPr>
          <p:cNvPr id="5"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40468" r="74248" b="34715"/>
          <a:stretch/>
        </p:blipFill>
        <p:spPr>
          <a:xfrm>
            <a:off x="10684338" y="308174"/>
            <a:ext cx="1507661" cy="1086899"/>
          </a:xfrm>
          <a:prstGeom prst="rect">
            <a:avLst/>
          </a:prstGeom>
        </p:spPr>
      </p:pic>
      <p:sp>
        <p:nvSpPr>
          <p:cNvPr id="3" name="Ορθογώνιο 2"/>
          <p:cNvSpPr/>
          <p:nvPr/>
        </p:nvSpPr>
        <p:spPr>
          <a:xfrm>
            <a:off x="838200" y="1637783"/>
            <a:ext cx="4996496" cy="369332"/>
          </a:xfrm>
          <a:prstGeom prst="rect">
            <a:avLst/>
          </a:prstGeom>
        </p:spPr>
        <p:txBody>
          <a:bodyPr wrap="none">
            <a:spAutoFit/>
          </a:bodyPr>
          <a:lstStyle/>
          <a:p>
            <a:r>
              <a:rPr lang="el-GR" dirty="0"/>
              <a:t>Στοιχεία «Έρευνας για την Καινοτομία, </a:t>
            </a:r>
            <a:r>
              <a:rPr lang="el-GR" dirty="0" smtClean="0"/>
              <a:t>2010-2012»</a:t>
            </a:r>
            <a:endParaRPr lang="el-GR" dirty="0"/>
          </a:p>
        </p:txBody>
      </p:sp>
    </p:spTree>
    <p:extLst>
      <p:ext uri="{BB962C8B-B14F-4D97-AF65-F5344CB8AC3E}">
        <p14:creationId xmlns:p14="http://schemas.microsoft.com/office/powerpoint/2010/main" val="2701665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Θέμα του Offic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2971</Words>
  <Application>Microsoft Office PowerPoint</Application>
  <PresentationFormat>Ευρεία οθόνη</PresentationFormat>
  <Paragraphs>296</Paragraphs>
  <Slides>26</Slides>
  <Notes>23</Notes>
  <HiddenSlides>0</HiddenSlides>
  <MMClips>1</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26</vt:i4>
      </vt:variant>
    </vt:vector>
  </HeadingPairs>
  <TitlesOfParts>
    <vt:vector size="33" baseType="lpstr">
      <vt:lpstr>Arial</vt:lpstr>
      <vt:lpstr>Calibri</vt:lpstr>
      <vt:lpstr>Calibri Light</vt:lpstr>
      <vt:lpstr>Myriad Pro</vt:lpstr>
      <vt:lpstr>Verdana</vt:lpstr>
      <vt:lpstr>1_Θέμα του Office</vt:lpstr>
      <vt:lpstr>Θέμα του Office</vt:lpstr>
      <vt:lpstr>Παρουσίαση του PowerPoint</vt:lpstr>
      <vt:lpstr>Παρουσίαση του PowerPoint</vt:lpstr>
      <vt:lpstr>Παρουσίαση του PowerPoint</vt:lpstr>
      <vt:lpstr>Παρουσίαση του PowerPoint</vt:lpstr>
      <vt:lpstr>Η θέση των στόχων «Γήινο Περιβάλλον», «Περιβάλλον» και «Ενέργεια» στον κρατικό προϋπολογισμό για Ε&amp;Α το 2014 </vt:lpstr>
      <vt:lpstr>Η θέση της Ελλάδας μεταξύ των κρατών μελών ΕΕ28 - 2014 </vt:lpstr>
      <vt:lpstr>Ε&amp;Α στην Περιφέρεια Αττικής   </vt:lpstr>
      <vt:lpstr>Ε&amp;Α στην Περιφέρεια Αττικής </vt:lpstr>
      <vt:lpstr>Ποσοστό καινοτόμων επιχειρήσεων στην Περιφέρεια Αττικής </vt:lpstr>
      <vt:lpstr>Συνεργασίες επιχειρήσεων με ερευνητικούς φορείς στην Περιφέρεια Αττικής  </vt:lpstr>
      <vt:lpstr>Εφαρμογή περιβαλλοντικών πρακτικών Στοιχεία «Έρευνας για την Καινοτομία, 2012-2014»</vt:lpstr>
      <vt:lpstr>Καινοτομίες με περιβαλλοντικά οφέλη Στοιχεία «Έρευνας για την Καινοτομία, 2012-2014»</vt:lpstr>
      <vt:lpstr>Περιβαλλοντικά οφέλη στις καινοτομίες Στοιχεία «Έρευνας για την Καινοτομία, 2012-2014»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Floatmast</vt:lpstr>
      <vt:lpstr>Παρουσίαση του PowerPoint</vt:lpstr>
      <vt:lpstr>Παρουσίαση του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Νένα Μάλλιου</dc:creator>
  <cp:lastModifiedBy>Ηρακλής Αγιοβλασίτης</cp:lastModifiedBy>
  <cp:revision>77</cp:revision>
  <dcterms:created xsi:type="dcterms:W3CDTF">2015-12-03T14:16:10Z</dcterms:created>
  <dcterms:modified xsi:type="dcterms:W3CDTF">2016-01-21T17:24:55Z</dcterms:modified>
</cp:coreProperties>
</file>